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ebp" ContentType="image/webp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972" r:id="rId3"/>
  </p:sldMasterIdLst>
  <p:notesMasterIdLst>
    <p:notesMasterId r:id="rId66"/>
  </p:notesMasterIdLst>
  <p:sldIdLst>
    <p:sldId id="347" r:id="rId4"/>
    <p:sldId id="286" r:id="rId5"/>
    <p:sldId id="263" r:id="rId6"/>
    <p:sldId id="350" r:id="rId7"/>
    <p:sldId id="351" r:id="rId8"/>
    <p:sldId id="449" r:id="rId9"/>
    <p:sldId id="450" r:id="rId10"/>
    <p:sldId id="352" r:id="rId11"/>
    <p:sldId id="354" r:id="rId12"/>
    <p:sldId id="353" r:id="rId13"/>
    <p:sldId id="451" r:id="rId14"/>
    <p:sldId id="356" r:id="rId15"/>
    <p:sldId id="355" r:id="rId16"/>
    <p:sldId id="452" r:id="rId17"/>
    <p:sldId id="358" r:id="rId18"/>
    <p:sldId id="357" r:id="rId19"/>
    <p:sldId id="453" r:id="rId20"/>
    <p:sldId id="360" r:id="rId21"/>
    <p:sldId id="359" r:id="rId22"/>
    <p:sldId id="362" r:id="rId23"/>
    <p:sldId id="361" r:id="rId24"/>
    <p:sldId id="364" r:id="rId25"/>
    <p:sldId id="454" r:id="rId26"/>
    <p:sldId id="363" r:id="rId27"/>
    <p:sldId id="365" r:id="rId28"/>
    <p:sldId id="461" r:id="rId29"/>
    <p:sldId id="366" r:id="rId30"/>
    <p:sldId id="368" r:id="rId31"/>
    <p:sldId id="455" r:id="rId32"/>
    <p:sldId id="462" r:id="rId33"/>
    <p:sldId id="463" r:id="rId34"/>
    <p:sldId id="456" r:id="rId35"/>
    <p:sldId id="457" r:id="rId36"/>
    <p:sldId id="369" r:id="rId37"/>
    <p:sldId id="464" r:id="rId38"/>
    <p:sldId id="465" r:id="rId39"/>
    <p:sldId id="466" r:id="rId40"/>
    <p:sldId id="468" r:id="rId41"/>
    <p:sldId id="467" r:id="rId42"/>
    <p:sldId id="469" r:id="rId43"/>
    <p:sldId id="370" r:id="rId44"/>
    <p:sldId id="367" r:id="rId45"/>
    <p:sldId id="371" r:id="rId46"/>
    <p:sldId id="372" r:id="rId47"/>
    <p:sldId id="373" r:id="rId48"/>
    <p:sldId id="374" r:id="rId49"/>
    <p:sldId id="377" r:id="rId50"/>
    <p:sldId id="375" r:id="rId51"/>
    <p:sldId id="379" r:id="rId52"/>
    <p:sldId id="376" r:id="rId53"/>
    <p:sldId id="378" r:id="rId54"/>
    <p:sldId id="381" r:id="rId55"/>
    <p:sldId id="380" r:id="rId56"/>
    <p:sldId id="382" r:id="rId57"/>
    <p:sldId id="384" r:id="rId58"/>
    <p:sldId id="383" r:id="rId59"/>
    <p:sldId id="385" r:id="rId60"/>
    <p:sldId id="443" r:id="rId61"/>
    <p:sldId id="387" r:id="rId62"/>
    <p:sldId id="386" r:id="rId63"/>
    <p:sldId id="458" r:id="rId64"/>
    <p:sldId id="444" r:id="rId6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415"/>
    <a:srgbClr val="0066FF"/>
    <a:srgbClr val="0091EA"/>
    <a:srgbClr val="333399"/>
    <a:srgbClr val="FFC000"/>
    <a:srgbClr val="FF0000"/>
    <a:srgbClr val="00B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816" autoAdjust="0"/>
    <p:restoredTop sz="94660"/>
  </p:normalViewPr>
  <p:slideViewPr>
    <p:cSldViewPr>
      <p:cViewPr varScale="1">
        <p:scale>
          <a:sx n="87" d="100"/>
          <a:sy n="87" d="100"/>
        </p:scale>
        <p:origin x="1229" y="8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viewProps" Target="view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theme" Target="theme/theme1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presProps" Target="presProps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image" Target="../media/image11.wmf"/><Relationship Id="rId1" Type="http://schemas.openxmlformats.org/officeDocument/2006/relationships/image" Target="../media/image10.wmf"/><Relationship Id="rId4" Type="http://schemas.openxmlformats.org/officeDocument/2006/relationships/image" Target="../media/image13.w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82.wmf"/><Relationship Id="rId2" Type="http://schemas.openxmlformats.org/officeDocument/2006/relationships/image" Target="../media/image81.wmf"/><Relationship Id="rId1" Type="http://schemas.openxmlformats.org/officeDocument/2006/relationships/image" Target="../media/image80.w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89.wmf"/><Relationship Id="rId2" Type="http://schemas.openxmlformats.org/officeDocument/2006/relationships/image" Target="../media/image88.wmf"/><Relationship Id="rId1" Type="http://schemas.openxmlformats.org/officeDocument/2006/relationships/image" Target="../media/image87.emf"/><Relationship Id="rId6" Type="http://schemas.openxmlformats.org/officeDocument/2006/relationships/image" Target="../media/image92.wmf"/><Relationship Id="rId5" Type="http://schemas.openxmlformats.org/officeDocument/2006/relationships/image" Target="../media/image91.wmf"/><Relationship Id="rId4" Type="http://schemas.openxmlformats.org/officeDocument/2006/relationships/image" Target="../media/image90.wmf"/></Relationships>
</file>

<file path=ppt/drawings/_rels/vmlDrawing12.vml.rels><?xml version="1.0" encoding="UTF-8" standalone="yes"?>
<Relationships xmlns="http://schemas.openxmlformats.org/package/2006/relationships"><Relationship Id="rId2" Type="http://schemas.openxmlformats.org/officeDocument/2006/relationships/image" Target="../media/image95.wmf"/><Relationship Id="rId1" Type="http://schemas.openxmlformats.org/officeDocument/2006/relationships/image" Target="../media/image89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99.wmf"/></Relationships>
</file>

<file path=ppt/drawings/_rels/vmlDrawing1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wmf"/><Relationship Id="rId1" Type="http://schemas.openxmlformats.org/officeDocument/2006/relationships/image" Target="../media/image103.wmf"/></Relationships>
</file>

<file path=ppt/drawings/_rels/vmlDrawing1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wmf"/><Relationship Id="rId2" Type="http://schemas.openxmlformats.org/officeDocument/2006/relationships/image" Target="../media/image111.wmf"/><Relationship Id="rId1" Type="http://schemas.openxmlformats.org/officeDocument/2006/relationships/image" Target="../media/image110.wmf"/><Relationship Id="rId5" Type="http://schemas.openxmlformats.org/officeDocument/2006/relationships/image" Target="../media/image114.wmf"/><Relationship Id="rId4" Type="http://schemas.openxmlformats.org/officeDocument/2006/relationships/image" Target="../media/image113.w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7.wmf"/></Relationships>
</file>

<file path=ppt/drawings/_rels/vmlDrawing17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wmf"/><Relationship Id="rId2" Type="http://schemas.openxmlformats.org/officeDocument/2006/relationships/image" Target="../media/image147.wmf"/><Relationship Id="rId1" Type="http://schemas.openxmlformats.org/officeDocument/2006/relationships/image" Target="../media/image146.wmf"/><Relationship Id="rId4" Type="http://schemas.openxmlformats.org/officeDocument/2006/relationships/image" Target="../media/image149.w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6.wmf"/></Relationships>
</file>

<file path=ppt/drawings/_rels/vmlDrawing19.v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wmf"/><Relationship Id="rId1" Type="http://schemas.openxmlformats.org/officeDocument/2006/relationships/image" Target="../media/image164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w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1.wmf"/></Relationships>
</file>

<file path=ppt/drawings/_rels/vmlDrawing2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wmf"/><Relationship Id="rId2" Type="http://schemas.openxmlformats.org/officeDocument/2006/relationships/image" Target="../media/image177.wmf"/><Relationship Id="rId1" Type="http://schemas.openxmlformats.org/officeDocument/2006/relationships/image" Target="../media/image176.w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3.wmf"/></Relationships>
</file>

<file path=ppt/drawings/_rels/vmlDrawing2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wmf"/><Relationship Id="rId2" Type="http://schemas.openxmlformats.org/officeDocument/2006/relationships/image" Target="../media/image197.wmf"/><Relationship Id="rId1" Type="http://schemas.openxmlformats.org/officeDocument/2006/relationships/image" Target="../media/image196.wmf"/><Relationship Id="rId5" Type="http://schemas.openxmlformats.org/officeDocument/2006/relationships/image" Target="../media/image200.wmf"/><Relationship Id="rId4" Type="http://schemas.openxmlformats.org/officeDocument/2006/relationships/image" Target="../media/image199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21.wmf"/><Relationship Id="rId1" Type="http://schemas.openxmlformats.org/officeDocument/2006/relationships/image" Target="../media/image20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23.wmf"/><Relationship Id="rId1" Type="http://schemas.openxmlformats.org/officeDocument/2006/relationships/image" Target="../media/image22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26.wmf"/><Relationship Id="rId1" Type="http://schemas.openxmlformats.org/officeDocument/2006/relationships/image" Target="../media/image25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30.wmf"/><Relationship Id="rId2" Type="http://schemas.openxmlformats.org/officeDocument/2006/relationships/image" Target="../media/image29.wmf"/><Relationship Id="rId1" Type="http://schemas.openxmlformats.org/officeDocument/2006/relationships/image" Target="../media/image28.wmf"/><Relationship Id="rId4" Type="http://schemas.openxmlformats.org/officeDocument/2006/relationships/image" Target="../media/image31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53.w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78.wmf"/><Relationship Id="rId2" Type="http://schemas.openxmlformats.org/officeDocument/2006/relationships/image" Target="../media/image77.wmf"/><Relationship Id="rId1" Type="http://schemas.openxmlformats.org/officeDocument/2006/relationships/image" Target="../media/image76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EA6E38-82B1-47BB-A812-313B295FEFF2}" type="datetimeFigureOut">
              <a:rPr lang="en-US" smtClean="0"/>
              <a:pPr/>
              <a:t>4/25/2022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089E94-532B-494D-AD7A-712B16D9F5A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0983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545F7-77F9-4401-AA0E-BF14C26D8903}" type="datetimeFigureOut">
              <a:rPr lang="en-US" smtClean="0"/>
              <a:pPr/>
              <a:t>4/25/2022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E0586-5A1C-41FD-AA9D-07A4E729E63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545F7-77F9-4401-AA0E-BF14C26D8903}" type="datetimeFigureOut">
              <a:rPr lang="en-US" smtClean="0"/>
              <a:pPr/>
              <a:t>4/25/2022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E0586-5A1C-41FD-AA9D-07A4E729E63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545F7-77F9-4401-AA0E-BF14C26D8903}" type="datetimeFigureOut">
              <a:rPr lang="en-US" smtClean="0"/>
              <a:pPr/>
              <a:t>4/25/2022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E0586-5A1C-41FD-AA9D-07A4E729E63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/>
              <a:pPr/>
              <a:t>4/25/2022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/>
              <a:pPr/>
              <a:t>4/25/2022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/>
              <a:pPr/>
              <a:t>4/25/2022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/>
              <a:pPr/>
              <a:t>4/25/2022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/>
              <a:pPr/>
              <a:t>4/25/2022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/>
              <a:pPr/>
              <a:t>4/25/2022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/>
              <a:pPr/>
              <a:t>4/25/2022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/>
              <a:pPr/>
              <a:t>4/25/2022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545F7-77F9-4401-AA0E-BF14C26D8903}" type="datetimeFigureOut">
              <a:rPr lang="en-US" smtClean="0"/>
              <a:pPr/>
              <a:t>4/25/2022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E0586-5A1C-41FD-AA9D-07A4E729E63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/>
              <a:pPr/>
              <a:t>4/25/2022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/>
              <a:pPr/>
              <a:t>4/25/2022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/>
              <a:pPr/>
              <a:t>4/25/2022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4/25/2022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760484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4/25/2022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553179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4/25/2022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00570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4/25/2022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448103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4/25/2022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59152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4/25/2022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15333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4/25/2022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92574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545F7-77F9-4401-AA0E-BF14C26D8903}" type="datetimeFigureOut">
              <a:rPr lang="en-US" smtClean="0"/>
              <a:pPr/>
              <a:t>4/25/2022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E0586-5A1C-41FD-AA9D-07A4E729E63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4/25/2022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363821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4/25/2022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262853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4/25/2022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837747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4/25/2022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56135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545F7-77F9-4401-AA0E-BF14C26D8903}" type="datetimeFigureOut">
              <a:rPr lang="en-US" smtClean="0"/>
              <a:pPr/>
              <a:t>4/25/2022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E0586-5A1C-41FD-AA9D-07A4E729E63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545F7-77F9-4401-AA0E-BF14C26D8903}" type="datetimeFigureOut">
              <a:rPr lang="en-US" smtClean="0"/>
              <a:pPr/>
              <a:t>4/25/2022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E0586-5A1C-41FD-AA9D-07A4E729E63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545F7-77F9-4401-AA0E-BF14C26D8903}" type="datetimeFigureOut">
              <a:rPr lang="en-US" smtClean="0"/>
              <a:pPr/>
              <a:t>4/25/2022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E0586-5A1C-41FD-AA9D-07A4E729E63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545F7-77F9-4401-AA0E-BF14C26D8903}" type="datetimeFigureOut">
              <a:rPr lang="en-US" smtClean="0"/>
              <a:pPr/>
              <a:t>4/25/2022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E0586-5A1C-41FD-AA9D-07A4E729E63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545F7-77F9-4401-AA0E-BF14C26D8903}" type="datetimeFigureOut">
              <a:rPr lang="en-US" smtClean="0"/>
              <a:pPr/>
              <a:t>4/25/2022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E0586-5A1C-41FD-AA9D-07A4E729E63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545F7-77F9-4401-AA0E-BF14C26D8903}" type="datetimeFigureOut">
              <a:rPr lang="en-US" smtClean="0"/>
              <a:pPr/>
              <a:t>4/25/2022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E0586-5A1C-41FD-AA9D-07A4E729E63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3545F7-77F9-4401-AA0E-BF14C26D8903}" type="datetimeFigureOut">
              <a:rPr lang="en-US" smtClean="0"/>
              <a:pPr/>
              <a:t>4/25/2022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6E0586-5A1C-41FD-AA9D-07A4E729E633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6B7A0F-5B99-4F35-9BDD-321CD3C098FF}" type="datetimeFigureOut">
              <a:rPr lang="en-US" smtClean="0"/>
              <a:pPr/>
              <a:t>4/25/2022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AB3369-7666-44EB-AEA9-5FA9440DB40A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6B7A0F-5B99-4F35-9BDD-321CD3C098F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4/25/2022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AB3369-7666-44EB-AEA9-5FA9440DB40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160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3" r:id="rId1"/>
    <p:sldLayoutId id="2147483974" r:id="rId2"/>
    <p:sldLayoutId id="2147483975" r:id="rId3"/>
    <p:sldLayoutId id="2147483976" r:id="rId4"/>
    <p:sldLayoutId id="2147483977" r:id="rId5"/>
    <p:sldLayoutId id="2147483978" r:id="rId6"/>
    <p:sldLayoutId id="2147483979" r:id="rId7"/>
    <p:sldLayoutId id="2147483980" r:id="rId8"/>
    <p:sldLayoutId id="2147483981" r:id="rId9"/>
    <p:sldLayoutId id="2147483982" r:id="rId10"/>
    <p:sldLayoutId id="214748398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4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5.bin"/><Relationship Id="rId3" Type="http://schemas.openxmlformats.org/officeDocument/2006/relationships/oleObject" Target="../embeddings/oleObject13.bin"/><Relationship Id="rId7" Type="http://schemas.openxmlformats.org/officeDocument/2006/relationships/image" Target="../media/image27.jp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29.wmf"/><Relationship Id="rId11" Type="http://schemas.openxmlformats.org/officeDocument/2006/relationships/image" Target="../media/image31.wmf"/><Relationship Id="rId5" Type="http://schemas.openxmlformats.org/officeDocument/2006/relationships/oleObject" Target="../embeddings/oleObject14.bin"/><Relationship Id="rId10" Type="http://schemas.openxmlformats.org/officeDocument/2006/relationships/oleObject" Target="../embeddings/oleObject16.bin"/><Relationship Id="rId4" Type="http://schemas.openxmlformats.org/officeDocument/2006/relationships/image" Target="../media/image28.wmf"/><Relationship Id="rId9" Type="http://schemas.openxmlformats.org/officeDocument/2006/relationships/image" Target="../media/image30.w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jpg"/><Relationship Id="rId3" Type="http://schemas.openxmlformats.org/officeDocument/2006/relationships/image" Target="../media/image41.jpg"/><Relationship Id="rId7" Type="http://schemas.openxmlformats.org/officeDocument/2006/relationships/image" Target="../media/image45.jp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jpg"/><Relationship Id="rId5" Type="http://schemas.openxmlformats.org/officeDocument/2006/relationships/image" Target="../media/image43.jpg"/><Relationship Id="rId4" Type="http://schemas.openxmlformats.org/officeDocument/2006/relationships/image" Target="../media/image42.jpg"/><Relationship Id="rId9" Type="http://schemas.openxmlformats.org/officeDocument/2006/relationships/image" Target="../media/image47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emf"/><Relationship Id="rId3" Type="http://schemas.openxmlformats.org/officeDocument/2006/relationships/image" Target="../media/image54.png"/><Relationship Id="rId7" Type="http://schemas.openxmlformats.org/officeDocument/2006/relationships/image" Target="../media/image56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55.emf"/><Relationship Id="rId5" Type="http://schemas.openxmlformats.org/officeDocument/2006/relationships/image" Target="../media/image53.wmf"/><Relationship Id="rId10" Type="http://schemas.openxmlformats.org/officeDocument/2006/relationships/image" Target="../media/image59.emf"/><Relationship Id="rId4" Type="http://schemas.openxmlformats.org/officeDocument/2006/relationships/oleObject" Target="../embeddings/oleObject17.bin"/><Relationship Id="rId9" Type="http://schemas.openxmlformats.org/officeDocument/2006/relationships/image" Target="../media/image58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1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jpg"/><Relationship Id="rId5" Type="http://schemas.openxmlformats.org/officeDocument/2006/relationships/image" Target="../media/image65.jpg"/><Relationship Id="rId4" Type="http://schemas.openxmlformats.org/officeDocument/2006/relationships/image" Target="../media/image64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0.jpeg"/><Relationship Id="rId5" Type="http://schemas.openxmlformats.org/officeDocument/2006/relationships/image" Target="../media/image69.jpeg"/><Relationship Id="rId4" Type="http://schemas.openxmlformats.org/officeDocument/2006/relationships/image" Target="../media/image68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g"/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0.bin"/><Relationship Id="rId3" Type="http://schemas.openxmlformats.org/officeDocument/2006/relationships/image" Target="../media/image75.jpg"/><Relationship Id="rId7" Type="http://schemas.openxmlformats.org/officeDocument/2006/relationships/image" Target="../media/image77.w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19.bin"/><Relationship Id="rId5" Type="http://schemas.openxmlformats.org/officeDocument/2006/relationships/image" Target="../media/image76.wmf"/><Relationship Id="rId10" Type="http://schemas.openxmlformats.org/officeDocument/2006/relationships/image" Target="../media/image79.png"/><Relationship Id="rId4" Type="http://schemas.openxmlformats.org/officeDocument/2006/relationships/oleObject" Target="../embeddings/oleObject18.bin"/><Relationship Id="rId9" Type="http://schemas.openxmlformats.org/officeDocument/2006/relationships/image" Target="../media/image78.wmf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3.bin"/><Relationship Id="rId3" Type="http://schemas.openxmlformats.org/officeDocument/2006/relationships/image" Target="../media/image83.jpg"/><Relationship Id="rId7" Type="http://schemas.openxmlformats.org/officeDocument/2006/relationships/image" Target="../media/image81.w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22.bin"/><Relationship Id="rId5" Type="http://schemas.openxmlformats.org/officeDocument/2006/relationships/image" Target="../media/image80.wmf"/><Relationship Id="rId10" Type="http://schemas.openxmlformats.org/officeDocument/2006/relationships/image" Target="../media/image84.jpg"/><Relationship Id="rId4" Type="http://schemas.openxmlformats.org/officeDocument/2006/relationships/oleObject" Target="../embeddings/oleObject21.bin"/><Relationship Id="rId9" Type="http://schemas.openxmlformats.org/officeDocument/2006/relationships/image" Target="../media/image82.w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6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wmf"/><Relationship Id="rId13" Type="http://schemas.openxmlformats.org/officeDocument/2006/relationships/oleObject" Target="../embeddings/oleObject28.bin"/><Relationship Id="rId3" Type="http://schemas.openxmlformats.org/officeDocument/2006/relationships/image" Target="../media/image93.png"/><Relationship Id="rId7" Type="http://schemas.openxmlformats.org/officeDocument/2006/relationships/oleObject" Target="../embeddings/oleObject25.bin"/><Relationship Id="rId12" Type="http://schemas.openxmlformats.org/officeDocument/2006/relationships/image" Target="../media/image90.wmf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92.wmf"/><Relationship Id="rId1" Type="http://schemas.openxmlformats.org/officeDocument/2006/relationships/vmlDrawing" Target="../drawings/vmlDrawing11.vml"/><Relationship Id="rId6" Type="http://schemas.openxmlformats.org/officeDocument/2006/relationships/image" Target="../media/image87.emf"/><Relationship Id="rId11" Type="http://schemas.openxmlformats.org/officeDocument/2006/relationships/oleObject" Target="../embeddings/oleObject27.bin"/><Relationship Id="rId5" Type="http://schemas.openxmlformats.org/officeDocument/2006/relationships/oleObject" Target="../embeddings/oleObject24.bin"/><Relationship Id="rId15" Type="http://schemas.openxmlformats.org/officeDocument/2006/relationships/oleObject" Target="../embeddings/oleObject29.bin"/><Relationship Id="rId10" Type="http://schemas.openxmlformats.org/officeDocument/2006/relationships/image" Target="../media/image89.wmf"/><Relationship Id="rId4" Type="http://schemas.openxmlformats.org/officeDocument/2006/relationships/image" Target="../media/image94.png"/><Relationship Id="rId9" Type="http://schemas.openxmlformats.org/officeDocument/2006/relationships/oleObject" Target="../embeddings/oleObject26.bin"/><Relationship Id="rId14" Type="http://schemas.openxmlformats.org/officeDocument/2006/relationships/image" Target="../media/image91.w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wmf"/><Relationship Id="rId3" Type="http://schemas.openxmlformats.org/officeDocument/2006/relationships/image" Target="../media/image93.png"/><Relationship Id="rId7" Type="http://schemas.openxmlformats.org/officeDocument/2006/relationships/oleObject" Target="../embeddings/oleObject31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89.wmf"/><Relationship Id="rId11" Type="http://schemas.openxmlformats.org/officeDocument/2006/relationships/image" Target="../media/image98.png"/><Relationship Id="rId5" Type="http://schemas.openxmlformats.org/officeDocument/2006/relationships/oleObject" Target="../embeddings/oleObject30.bin"/><Relationship Id="rId10" Type="http://schemas.openxmlformats.org/officeDocument/2006/relationships/image" Target="../media/image97.png"/><Relationship Id="rId4" Type="http://schemas.openxmlformats.org/officeDocument/2006/relationships/image" Target="../media/image94.png"/><Relationship Id="rId9" Type="http://schemas.openxmlformats.org/officeDocument/2006/relationships/image" Target="../media/image96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2.bin"/><Relationship Id="rId3" Type="http://schemas.openxmlformats.org/officeDocument/2006/relationships/image" Target="../media/image93.png"/><Relationship Id="rId7" Type="http://schemas.openxmlformats.org/officeDocument/2006/relationships/image" Target="../media/image101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100.png"/><Relationship Id="rId5" Type="http://schemas.openxmlformats.org/officeDocument/2006/relationships/image" Target="../media/image97.png"/><Relationship Id="rId10" Type="http://schemas.openxmlformats.org/officeDocument/2006/relationships/image" Target="../media/image102.png"/><Relationship Id="rId4" Type="http://schemas.openxmlformats.org/officeDocument/2006/relationships/image" Target="../media/image96.png"/><Relationship Id="rId9" Type="http://schemas.openxmlformats.org/officeDocument/2006/relationships/image" Target="../media/image99.wmf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oleObject" Target="../embeddings/oleObject33.bin"/><Relationship Id="rId7" Type="http://schemas.openxmlformats.org/officeDocument/2006/relationships/image" Target="../media/image105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104.wmf"/><Relationship Id="rId11" Type="http://schemas.openxmlformats.org/officeDocument/2006/relationships/image" Target="../media/image109.png"/><Relationship Id="rId5" Type="http://schemas.openxmlformats.org/officeDocument/2006/relationships/oleObject" Target="../embeddings/oleObject34.bin"/><Relationship Id="rId10" Type="http://schemas.openxmlformats.org/officeDocument/2006/relationships/image" Target="../media/image108.png"/><Relationship Id="rId4" Type="http://schemas.openxmlformats.org/officeDocument/2006/relationships/image" Target="../media/image103.wmf"/><Relationship Id="rId9" Type="http://schemas.openxmlformats.org/officeDocument/2006/relationships/image" Target="../media/image107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7.bin"/><Relationship Id="rId13" Type="http://schemas.openxmlformats.org/officeDocument/2006/relationships/image" Target="../media/image114.wmf"/><Relationship Id="rId18" Type="http://schemas.openxmlformats.org/officeDocument/2006/relationships/image" Target="../media/image120.png"/><Relationship Id="rId3" Type="http://schemas.openxmlformats.org/officeDocument/2006/relationships/image" Target="../media/image115.png"/><Relationship Id="rId7" Type="http://schemas.openxmlformats.org/officeDocument/2006/relationships/image" Target="../media/image111.wmf"/><Relationship Id="rId12" Type="http://schemas.openxmlformats.org/officeDocument/2006/relationships/oleObject" Target="../embeddings/oleObject39.bin"/><Relationship Id="rId17" Type="http://schemas.openxmlformats.org/officeDocument/2006/relationships/image" Target="../media/image119.png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118.png"/><Relationship Id="rId1" Type="http://schemas.openxmlformats.org/officeDocument/2006/relationships/vmlDrawing" Target="../drawings/vmlDrawing15.vml"/><Relationship Id="rId6" Type="http://schemas.openxmlformats.org/officeDocument/2006/relationships/oleObject" Target="../embeddings/oleObject36.bin"/><Relationship Id="rId11" Type="http://schemas.openxmlformats.org/officeDocument/2006/relationships/image" Target="../media/image113.wmf"/><Relationship Id="rId5" Type="http://schemas.openxmlformats.org/officeDocument/2006/relationships/image" Target="../media/image110.wmf"/><Relationship Id="rId15" Type="http://schemas.openxmlformats.org/officeDocument/2006/relationships/image" Target="../media/image117.png"/><Relationship Id="rId10" Type="http://schemas.openxmlformats.org/officeDocument/2006/relationships/oleObject" Target="../embeddings/oleObject38.bin"/><Relationship Id="rId4" Type="http://schemas.openxmlformats.org/officeDocument/2006/relationships/oleObject" Target="../embeddings/oleObject35.bin"/><Relationship Id="rId9" Type="http://schemas.openxmlformats.org/officeDocument/2006/relationships/image" Target="../media/image112.wmf"/><Relationship Id="rId14" Type="http://schemas.openxmlformats.org/officeDocument/2006/relationships/image" Target="../media/image11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23.png"/><Relationship Id="rId4" Type="http://schemas.openxmlformats.org/officeDocument/2006/relationships/image" Target="../media/image122.webp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6.jp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7" Type="http://schemas.openxmlformats.org/officeDocument/2006/relationships/image" Target="../media/image127.w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6.vml"/><Relationship Id="rId6" Type="http://schemas.openxmlformats.org/officeDocument/2006/relationships/oleObject" Target="../embeddings/oleObject40.bin"/><Relationship Id="rId5" Type="http://schemas.openxmlformats.org/officeDocument/2006/relationships/image" Target="../media/image126.jpg"/><Relationship Id="rId4" Type="http://schemas.openxmlformats.org/officeDocument/2006/relationships/image" Target="../media/image129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webp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1.gi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jpg"/><Relationship Id="rId2" Type="http://schemas.openxmlformats.org/officeDocument/2006/relationships/image" Target="../media/image132.webp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.bin"/><Relationship Id="rId13" Type="http://schemas.openxmlformats.org/officeDocument/2006/relationships/image" Target="../media/image13.wmf"/><Relationship Id="rId3" Type="http://schemas.openxmlformats.org/officeDocument/2006/relationships/image" Target="../media/image14.jpg"/><Relationship Id="rId7" Type="http://schemas.openxmlformats.org/officeDocument/2006/relationships/image" Target="../media/image16.png"/><Relationship Id="rId12" Type="http://schemas.openxmlformats.org/officeDocument/2006/relationships/oleObject" Target="../embeddings/oleObject4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0.wmf"/><Relationship Id="rId11" Type="http://schemas.openxmlformats.org/officeDocument/2006/relationships/image" Target="../media/image12.wmf"/><Relationship Id="rId5" Type="http://schemas.openxmlformats.org/officeDocument/2006/relationships/oleObject" Target="../embeddings/oleObject1.bin"/><Relationship Id="rId10" Type="http://schemas.openxmlformats.org/officeDocument/2006/relationships/oleObject" Target="../embeddings/oleObject3.bin"/><Relationship Id="rId4" Type="http://schemas.openxmlformats.org/officeDocument/2006/relationships/image" Target="../media/image15.png"/><Relationship Id="rId9" Type="http://schemas.openxmlformats.org/officeDocument/2006/relationships/image" Target="../media/image11.wm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jpg"/><Relationship Id="rId2" Type="http://schemas.openxmlformats.org/officeDocument/2006/relationships/image" Target="../media/image136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8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png"/><Relationship Id="rId3" Type="http://schemas.openxmlformats.org/officeDocument/2006/relationships/image" Target="../media/image140.gif"/><Relationship Id="rId7" Type="http://schemas.openxmlformats.org/officeDocument/2006/relationships/image" Target="../media/image144.png"/><Relationship Id="rId2" Type="http://schemas.openxmlformats.org/officeDocument/2006/relationships/image" Target="../media/image139.g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3.png"/><Relationship Id="rId5" Type="http://schemas.openxmlformats.org/officeDocument/2006/relationships/image" Target="../media/image142.gif"/><Relationship Id="rId4" Type="http://schemas.openxmlformats.org/officeDocument/2006/relationships/image" Target="../media/image141.gif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wmf"/><Relationship Id="rId3" Type="http://schemas.openxmlformats.org/officeDocument/2006/relationships/image" Target="../media/image150.jpg"/><Relationship Id="rId7" Type="http://schemas.openxmlformats.org/officeDocument/2006/relationships/oleObject" Target="../embeddings/oleObject42.bin"/><Relationship Id="rId12" Type="http://schemas.openxmlformats.org/officeDocument/2006/relationships/image" Target="../media/image149.w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7.vml"/><Relationship Id="rId6" Type="http://schemas.openxmlformats.org/officeDocument/2006/relationships/image" Target="../media/image146.wmf"/><Relationship Id="rId11" Type="http://schemas.openxmlformats.org/officeDocument/2006/relationships/oleObject" Target="../embeddings/oleObject44.bin"/><Relationship Id="rId5" Type="http://schemas.openxmlformats.org/officeDocument/2006/relationships/oleObject" Target="../embeddings/oleObject41.bin"/><Relationship Id="rId10" Type="http://schemas.openxmlformats.org/officeDocument/2006/relationships/image" Target="../media/image148.wmf"/><Relationship Id="rId4" Type="http://schemas.openxmlformats.org/officeDocument/2006/relationships/image" Target="../media/image151.png"/><Relationship Id="rId9" Type="http://schemas.openxmlformats.org/officeDocument/2006/relationships/oleObject" Target="../embeddings/oleObject43.bin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2.jp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jp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7" Type="http://schemas.openxmlformats.org/officeDocument/2006/relationships/image" Target="../media/image156.w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8.vml"/><Relationship Id="rId6" Type="http://schemas.openxmlformats.org/officeDocument/2006/relationships/oleObject" Target="../embeddings/oleObject45.bin"/><Relationship Id="rId5" Type="http://schemas.openxmlformats.org/officeDocument/2006/relationships/image" Target="../media/image159.png"/><Relationship Id="rId4" Type="http://schemas.openxmlformats.org/officeDocument/2006/relationships/image" Target="../media/image15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63.jpg"/><Relationship Id="rId5" Type="http://schemas.openxmlformats.org/officeDocument/2006/relationships/image" Target="../media/image162.jpeg"/><Relationship Id="rId4" Type="http://schemas.openxmlformats.org/officeDocument/2006/relationships/image" Target="../media/image161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7.wmf"/><Relationship Id="rId4" Type="http://schemas.openxmlformats.org/officeDocument/2006/relationships/oleObject" Target="../embeddings/oleObject5.bin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wmf"/><Relationship Id="rId3" Type="http://schemas.openxmlformats.org/officeDocument/2006/relationships/image" Target="../media/image166.jpg"/><Relationship Id="rId7" Type="http://schemas.openxmlformats.org/officeDocument/2006/relationships/oleObject" Target="../embeddings/oleObject47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9.vml"/><Relationship Id="rId6" Type="http://schemas.openxmlformats.org/officeDocument/2006/relationships/image" Target="../media/image164.wmf"/><Relationship Id="rId5" Type="http://schemas.openxmlformats.org/officeDocument/2006/relationships/oleObject" Target="../embeddings/oleObject46.bin"/><Relationship Id="rId4" Type="http://schemas.openxmlformats.org/officeDocument/2006/relationships/image" Target="../media/image16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7" Type="http://schemas.openxmlformats.org/officeDocument/2006/relationships/image" Target="../media/image171.w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0.vml"/><Relationship Id="rId6" Type="http://schemas.openxmlformats.org/officeDocument/2006/relationships/oleObject" Target="../embeddings/oleObject48.bin"/><Relationship Id="rId5" Type="http://schemas.openxmlformats.org/officeDocument/2006/relationships/image" Target="../media/image174.png"/><Relationship Id="rId4" Type="http://schemas.openxmlformats.org/officeDocument/2006/relationships/image" Target="../media/image17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1.bin"/><Relationship Id="rId3" Type="http://schemas.openxmlformats.org/officeDocument/2006/relationships/image" Target="../media/image179.png"/><Relationship Id="rId7" Type="http://schemas.openxmlformats.org/officeDocument/2006/relationships/image" Target="../media/image177.w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1.vml"/><Relationship Id="rId6" Type="http://schemas.openxmlformats.org/officeDocument/2006/relationships/oleObject" Target="../embeddings/oleObject50.bin"/><Relationship Id="rId5" Type="http://schemas.openxmlformats.org/officeDocument/2006/relationships/image" Target="../media/image176.wmf"/><Relationship Id="rId4" Type="http://schemas.openxmlformats.org/officeDocument/2006/relationships/oleObject" Target="../embeddings/oleObject49.bin"/><Relationship Id="rId9" Type="http://schemas.openxmlformats.org/officeDocument/2006/relationships/image" Target="../media/image178.wmf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82.jpg"/><Relationship Id="rId4" Type="http://schemas.openxmlformats.org/officeDocument/2006/relationships/image" Target="../media/image181.jpe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image" Target="../media/image183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5.jp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jpg"/><Relationship Id="rId2" Type="http://schemas.openxmlformats.org/officeDocument/2006/relationships/image" Target="../media/image186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8.jp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92.jpg"/><Relationship Id="rId4" Type="http://schemas.openxmlformats.org/officeDocument/2006/relationships/image" Target="../media/image191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19.emf"/><Relationship Id="rId4" Type="http://schemas.openxmlformats.org/officeDocument/2006/relationships/oleObject" Target="../embeddings/oleObject6.bin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jp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2.vml"/><Relationship Id="rId6" Type="http://schemas.openxmlformats.org/officeDocument/2006/relationships/image" Target="../media/image193.wmf"/><Relationship Id="rId5" Type="http://schemas.openxmlformats.org/officeDocument/2006/relationships/oleObject" Target="../embeddings/oleObject52.bin"/><Relationship Id="rId4" Type="http://schemas.openxmlformats.org/officeDocument/2006/relationships/image" Target="../media/image195.jp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5.bin"/><Relationship Id="rId13" Type="http://schemas.openxmlformats.org/officeDocument/2006/relationships/image" Target="../media/image200.wmf"/><Relationship Id="rId3" Type="http://schemas.openxmlformats.org/officeDocument/2006/relationships/image" Target="../media/image201.jpeg"/><Relationship Id="rId7" Type="http://schemas.openxmlformats.org/officeDocument/2006/relationships/image" Target="../media/image197.wmf"/><Relationship Id="rId12" Type="http://schemas.openxmlformats.org/officeDocument/2006/relationships/oleObject" Target="../embeddings/oleObject57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3.vml"/><Relationship Id="rId6" Type="http://schemas.openxmlformats.org/officeDocument/2006/relationships/oleObject" Target="../embeddings/oleObject54.bin"/><Relationship Id="rId11" Type="http://schemas.openxmlformats.org/officeDocument/2006/relationships/image" Target="../media/image199.wmf"/><Relationship Id="rId5" Type="http://schemas.openxmlformats.org/officeDocument/2006/relationships/image" Target="../media/image196.wmf"/><Relationship Id="rId10" Type="http://schemas.openxmlformats.org/officeDocument/2006/relationships/oleObject" Target="../embeddings/oleObject56.bin"/><Relationship Id="rId4" Type="http://schemas.openxmlformats.org/officeDocument/2006/relationships/oleObject" Target="../embeddings/oleObject53.bin"/><Relationship Id="rId9" Type="http://schemas.openxmlformats.org/officeDocument/2006/relationships/image" Target="../media/image198.wmf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jpg"/><Relationship Id="rId2" Type="http://schemas.openxmlformats.org/officeDocument/2006/relationships/image" Target="../media/image202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7" Type="http://schemas.openxmlformats.org/officeDocument/2006/relationships/image" Target="../media/image21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8.bin"/><Relationship Id="rId5" Type="http://schemas.openxmlformats.org/officeDocument/2006/relationships/image" Target="../media/image20.wmf"/><Relationship Id="rId4" Type="http://schemas.openxmlformats.org/officeDocument/2006/relationships/oleObject" Target="../embeddings/oleObject7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7" Type="http://schemas.openxmlformats.org/officeDocument/2006/relationships/image" Target="../media/image23.w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10.bin"/><Relationship Id="rId5" Type="http://schemas.openxmlformats.org/officeDocument/2006/relationships/image" Target="../media/image22.wmf"/><Relationship Id="rId4" Type="http://schemas.openxmlformats.org/officeDocument/2006/relationships/oleObject" Target="../embeddings/oleObject9.bin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wmf"/><Relationship Id="rId3" Type="http://schemas.openxmlformats.org/officeDocument/2006/relationships/image" Target="../media/image3.jpg"/><Relationship Id="rId7" Type="http://schemas.openxmlformats.org/officeDocument/2006/relationships/oleObject" Target="../embeddings/oleObject12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25.wmf"/><Relationship Id="rId5" Type="http://schemas.openxmlformats.org/officeDocument/2006/relationships/oleObject" Target="../embeddings/oleObject11.bin"/><Relationship Id="rId4" Type="http://schemas.openxmlformats.org/officeDocument/2006/relationships/image" Target="../media/image2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 txBox="1">
            <a:spLocks noChangeArrowheads="1"/>
          </p:cNvSpPr>
          <p:nvPr/>
        </p:nvSpPr>
        <p:spPr>
          <a:xfrm>
            <a:off x="1143000" y="152400"/>
            <a:ext cx="7010400" cy="8708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uk-UA" sz="5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ОПТИКА</a:t>
            </a:r>
          </a:p>
        </p:txBody>
      </p:sp>
      <p:sp>
        <p:nvSpPr>
          <p:cNvPr id="7" name="Rectangle 8"/>
          <p:cNvSpPr txBox="1">
            <a:spLocks noChangeArrowheads="1"/>
          </p:cNvSpPr>
          <p:nvPr/>
        </p:nvSpPr>
        <p:spPr>
          <a:xfrm>
            <a:off x="4876800" y="2362200"/>
            <a:ext cx="2351314" cy="609600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uk-UA" sz="2800" dirty="0">
                <a:solidFill>
                  <a:srgbClr val="0091EA"/>
                </a:solidFill>
                <a:latin typeface="Segoe Script" panose="030B0504020000000003" pitchFamily="66" charset="0"/>
                <a:cs typeface="MV Boli" panose="02000500030200090000" pitchFamily="2" charset="0"/>
              </a:rPr>
              <a:t>хвильова</a:t>
            </a:r>
            <a:endParaRPr lang="ru-RU" sz="2800" dirty="0">
              <a:solidFill>
                <a:srgbClr val="0091EA"/>
              </a:solidFill>
              <a:latin typeface="Segoe Script" panose="030B0504020000000003" pitchFamily="66" charset="0"/>
              <a:cs typeface="MV Boli" panose="0200050003020009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9956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Об'єкт 5">
            <a:extLst>
              <a:ext uri="{FF2B5EF4-FFF2-40B4-BE49-F238E27FC236}">
                <a16:creationId xmlns:a16="http://schemas.microsoft.com/office/drawing/2014/main" id="{B0D7E0E4-7311-46EB-A70C-38111F5590F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18086370"/>
              </p:ext>
            </p:extLst>
          </p:nvPr>
        </p:nvGraphicFramePr>
        <p:xfrm>
          <a:off x="140293" y="2136716"/>
          <a:ext cx="5384800" cy="904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10" name="Equation" r:id="rId3" imgW="2869920" imgH="482400" progId="Equation.DSMT4">
                  <p:embed/>
                </p:oleObj>
              </mc:Choice>
              <mc:Fallback>
                <p:oleObj name="Equation" r:id="rId3" imgW="2869920" imgH="482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40293" y="2136716"/>
                        <a:ext cx="5384800" cy="904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'єкт 6">
            <a:extLst>
              <a:ext uri="{FF2B5EF4-FFF2-40B4-BE49-F238E27FC236}">
                <a16:creationId xmlns:a16="http://schemas.microsoft.com/office/drawing/2014/main" id="{C725F0FF-5678-496F-A65B-6A840AD39D4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04878395"/>
              </p:ext>
            </p:extLst>
          </p:nvPr>
        </p:nvGraphicFramePr>
        <p:xfrm>
          <a:off x="152400" y="152400"/>
          <a:ext cx="1001713" cy="428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11" name="Equation" r:id="rId5" imgW="533160" imgH="228600" progId="Equation.DSMT4">
                  <p:embed/>
                </p:oleObj>
              </mc:Choice>
              <mc:Fallback>
                <p:oleObj name="Equation" r:id="rId5" imgW="533160" imgH="228600" progId="Equation.DSMT4">
                  <p:embed/>
                  <p:pic>
                    <p:nvPicPr>
                      <p:cNvPr id="6" name="Об'єкт 5">
                        <a:extLst>
                          <a:ext uri="{FF2B5EF4-FFF2-40B4-BE49-F238E27FC236}">
                            <a16:creationId xmlns:a16="http://schemas.microsoft.com/office/drawing/2014/main" id="{B0D7E0E4-7311-46EB-A70C-38111F5590F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2400" y="152400"/>
                        <a:ext cx="1001713" cy="428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DBEAB7-ED23-4B34-B43F-4737145B15A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4257" y="152400"/>
            <a:ext cx="1575919" cy="1268240"/>
          </a:xfrm>
          <a:prstGeom prst="rect">
            <a:avLst/>
          </a:prstGeom>
        </p:spPr>
      </p:pic>
      <p:graphicFrame>
        <p:nvGraphicFramePr>
          <p:cNvPr id="9" name="Об'єкт 8">
            <a:extLst>
              <a:ext uri="{FF2B5EF4-FFF2-40B4-BE49-F238E27FC236}">
                <a16:creationId xmlns:a16="http://schemas.microsoft.com/office/drawing/2014/main" id="{E7155D05-E994-4995-AD90-248ADDC016F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92623789"/>
              </p:ext>
            </p:extLst>
          </p:nvPr>
        </p:nvGraphicFramePr>
        <p:xfrm>
          <a:off x="140293" y="992015"/>
          <a:ext cx="4910138" cy="428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12" name="Equation" r:id="rId8" imgW="2616120" imgH="228600" progId="Equation.DSMT4">
                  <p:embed/>
                </p:oleObj>
              </mc:Choice>
              <mc:Fallback>
                <p:oleObj name="Equation" r:id="rId8" imgW="2616120" imgH="228600" progId="Equation.DSMT4">
                  <p:embed/>
                  <p:pic>
                    <p:nvPicPr>
                      <p:cNvPr id="6" name="Об'єкт 5">
                        <a:extLst>
                          <a:ext uri="{FF2B5EF4-FFF2-40B4-BE49-F238E27FC236}">
                            <a16:creationId xmlns:a16="http://schemas.microsoft.com/office/drawing/2014/main" id="{B0D7E0E4-7311-46EB-A70C-38111F5590F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40293" y="992015"/>
                        <a:ext cx="4910138" cy="428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Об'єкт 9">
            <a:extLst>
              <a:ext uri="{FF2B5EF4-FFF2-40B4-BE49-F238E27FC236}">
                <a16:creationId xmlns:a16="http://schemas.microsoft.com/office/drawing/2014/main" id="{1F9FBB06-2B1B-4E29-9A46-1BB0A024B36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37516088"/>
              </p:ext>
            </p:extLst>
          </p:nvPr>
        </p:nvGraphicFramePr>
        <p:xfrm>
          <a:off x="228600" y="3810000"/>
          <a:ext cx="2978150" cy="809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13" name="Equation" r:id="rId10" imgW="1587240" imgH="431640" progId="Equation.DSMT4">
                  <p:embed/>
                </p:oleObj>
              </mc:Choice>
              <mc:Fallback>
                <p:oleObj name="Equation" r:id="rId10" imgW="1587240" imgH="431640" progId="Equation.DSMT4">
                  <p:embed/>
                  <p:pic>
                    <p:nvPicPr>
                      <p:cNvPr id="9" name="Об'єкт 8">
                        <a:extLst>
                          <a:ext uri="{FF2B5EF4-FFF2-40B4-BE49-F238E27FC236}">
                            <a16:creationId xmlns:a16="http://schemas.microsoft.com/office/drawing/2014/main" id="{E7155D05-E994-4995-AD90-248ADDC016F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28600" y="3810000"/>
                        <a:ext cx="2978150" cy="809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056579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87ED85BA-FB70-4CD9-8D92-F1D1A039BC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787" y="1447800"/>
            <a:ext cx="5848350" cy="723900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5B42BB9-08A7-4C83-BC1E-C870B7B059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787" y="3505200"/>
            <a:ext cx="6200775" cy="11620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6920C13-5724-402B-BA06-C10C7009F35A}"/>
              </a:ext>
            </a:extLst>
          </p:cNvPr>
          <p:cNvSpPr txBox="1"/>
          <p:nvPr/>
        </p:nvSpPr>
        <p:spPr>
          <a:xfrm>
            <a:off x="584278" y="3060412"/>
            <a:ext cx="1828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i="1" dirty="0">
                <a:solidFill>
                  <a:srgbClr val="0070C0"/>
                </a:solidFill>
              </a:rPr>
              <a:t>м</a:t>
            </a:r>
            <a:r>
              <a:rPr lang="uk-UA" sz="3200" b="1" i="1" dirty="0" err="1">
                <a:solidFill>
                  <a:srgbClr val="0070C0"/>
                </a:solidFill>
              </a:rPr>
              <a:t>інімум</a:t>
            </a:r>
            <a:endParaRPr lang="ru-UA" sz="3200" b="1" i="1" dirty="0">
              <a:solidFill>
                <a:srgbClr val="0070C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306473-28FD-4579-92C4-6BE38FADFCA2}"/>
              </a:ext>
            </a:extLst>
          </p:cNvPr>
          <p:cNvSpPr txBox="1"/>
          <p:nvPr/>
        </p:nvSpPr>
        <p:spPr>
          <a:xfrm>
            <a:off x="584278" y="863025"/>
            <a:ext cx="21685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i="1" dirty="0">
                <a:solidFill>
                  <a:srgbClr val="FF0000"/>
                </a:solidFill>
              </a:rPr>
              <a:t>м</a:t>
            </a:r>
            <a:r>
              <a:rPr lang="uk-UA" sz="3200" b="1" i="1" dirty="0" err="1">
                <a:solidFill>
                  <a:srgbClr val="FF0000"/>
                </a:solidFill>
              </a:rPr>
              <a:t>аксимум</a:t>
            </a:r>
            <a:endParaRPr lang="ru-UA" sz="3200" b="1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80740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0" y="533400"/>
            <a:ext cx="6553200" cy="715963"/>
          </a:xfrm>
        </p:spPr>
        <p:txBody>
          <a:bodyPr>
            <a:normAutofit fontScale="90000"/>
          </a:bodyPr>
          <a:lstStyle/>
          <a:p>
            <a:pPr algn="l"/>
            <a:r>
              <a:rPr lang="ru-RU" sz="3600" dirty="0" err="1">
                <a:solidFill>
                  <a:srgbClr val="4D4D4D"/>
                </a:solidFill>
              </a:rPr>
              <a:t>Загальна</a:t>
            </a:r>
            <a:r>
              <a:rPr lang="ru-RU" sz="3600" dirty="0">
                <a:solidFill>
                  <a:srgbClr val="4D4D4D"/>
                </a:solidFill>
              </a:rPr>
              <a:t> </a:t>
            </a:r>
            <a:r>
              <a:rPr lang="ru-RU" sz="3600" dirty="0" err="1">
                <a:solidFill>
                  <a:srgbClr val="4D4D4D"/>
                </a:solidFill>
              </a:rPr>
              <a:t>інтерференційна</a:t>
            </a:r>
            <a:r>
              <a:rPr lang="ru-RU" sz="3600" dirty="0">
                <a:solidFill>
                  <a:srgbClr val="4D4D4D"/>
                </a:solidFill>
              </a:rPr>
              <a:t> схема (схема Юнга).</a:t>
            </a:r>
            <a:endParaRPr lang="en-US" sz="3600" dirty="0">
              <a:solidFill>
                <a:srgbClr val="4D4D4D"/>
              </a:solidFill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726CF6A-A7FB-4399-8B1E-7BEB385FB92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1828800"/>
            <a:ext cx="2526792" cy="334813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6188C4D-4FC6-4886-8C9F-25BEDF91B243}"/>
              </a:ext>
            </a:extLst>
          </p:cNvPr>
          <p:cNvSpPr txBox="1"/>
          <p:nvPr/>
        </p:nvSpPr>
        <p:spPr>
          <a:xfrm>
            <a:off x="2869692" y="5654103"/>
            <a:ext cx="2057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Томас Юнг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470A7F51-B3E7-4864-95E6-9166C009FB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770" y="4363168"/>
            <a:ext cx="2999561" cy="17526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FA3B199-C6B7-4140-B067-CB4FAFC5A6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5000" y="1249363"/>
            <a:ext cx="3006381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4736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ABCE401-712E-498F-B358-35663463DB9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533400"/>
            <a:ext cx="1933575" cy="1933575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12F139E-F24A-4DA4-BDB3-3302EDEB54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2886984" flipH="1">
            <a:off x="5888044" y="516103"/>
            <a:ext cx="2428798" cy="2168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8010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young">
            <a:extLst>
              <a:ext uri="{FF2B5EF4-FFF2-40B4-BE49-F238E27FC236}">
                <a16:creationId xmlns:a16="http://schemas.microsoft.com/office/drawing/2014/main" id="{4C1E937B-60C4-4FC5-B465-D3E70AD49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685800"/>
            <a:ext cx="6799996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Полилиния: фигура 3">
            <a:extLst>
              <a:ext uri="{FF2B5EF4-FFF2-40B4-BE49-F238E27FC236}">
                <a16:creationId xmlns:a16="http://schemas.microsoft.com/office/drawing/2014/main" id="{7C3D3431-120C-46D5-82A1-C8240FC33334}"/>
              </a:ext>
            </a:extLst>
          </p:cNvPr>
          <p:cNvSpPr/>
          <p:nvPr/>
        </p:nvSpPr>
        <p:spPr>
          <a:xfrm>
            <a:off x="3195873" y="2199992"/>
            <a:ext cx="1846907" cy="1638677"/>
          </a:xfrm>
          <a:custGeom>
            <a:avLst/>
            <a:gdLst>
              <a:gd name="connsiteX0" fmla="*/ 0 w 1846907"/>
              <a:gd name="connsiteY0" fmla="*/ 805758 h 1638677"/>
              <a:gd name="connsiteX1" fmla="*/ 1846907 w 1846907"/>
              <a:gd name="connsiteY1" fmla="*/ 0 h 1638677"/>
              <a:gd name="connsiteX2" fmla="*/ 1810693 w 1846907"/>
              <a:gd name="connsiteY2" fmla="*/ 1638677 h 1638677"/>
              <a:gd name="connsiteX3" fmla="*/ 0 w 1846907"/>
              <a:gd name="connsiteY3" fmla="*/ 805758 h 1638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46907" h="1638677">
                <a:moveTo>
                  <a:pt x="0" y="805758"/>
                </a:moveTo>
                <a:lnTo>
                  <a:pt x="1846907" y="0"/>
                </a:lnTo>
                <a:lnTo>
                  <a:pt x="1810693" y="1638677"/>
                </a:lnTo>
                <a:lnTo>
                  <a:pt x="0" y="805758"/>
                </a:lnTo>
                <a:close/>
              </a:path>
            </a:pathLst>
          </a:custGeom>
          <a:solidFill>
            <a:srgbClr val="FF0000">
              <a:alpha val="53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8A3F17-98E4-462D-A893-E037E5BA4B24}"/>
              </a:ext>
            </a:extLst>
          </p:cNvPr>
          <p:cNvSpPr txBox="1"/>
          <p:nvPr/>
        </p:nvSpPr>
        <p:spPr>
          <a:xfrm>
            <a:off x="2362200" y="1212064"/>
            <a:ext cx="27936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i="1" dirty="0">
                <a:solidFill>
                  <a:srgbClr val="FF0000"/>
                </a:solidFill>
              </a:rPr>
              <a:t>поле </a:t>
            </a:r>
            <a:r>
              <a:rPr lang="uk-UA" sz="2400" i="1" dirty="0">
                <a:solidFill>
                  <a:srgbClr val="FF0000"/>
                </a:solidFill>
              </a:rPr>
              <a:t>інтерференції</a:t>
            </a:r>
            <a:endParaRPr lang="ru-UA" sz="24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6368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7467A2D-B002-401D-8640-FD7BE480CE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038" y="228600"/>
            <a:ext cx="3962400" cy="427317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2A7DEDB-2BC0-4EBE-809D-56DB16F982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2562" y="457200"/>
            <a:ext cx="4343400" cy="955094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4F848EFC-05F1-483D-A2AF-2EF7009B70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3953" y="2057400"/>
            <a:ext cx="4020618" cy="801262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BD42836A-9160-40AA-8FDD-12476F988A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400" y="2743200"/>
            <a:ext cx="932248" cy="506853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9164E5CD-F5B9-494F-A4F7-57F0ECA71C8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5388" y="3278032"/>
            <a:ext cx="1831063" cy="767865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AEBFFDC9-4B4F-4C4E-9927-B9E28631ED7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2154" y="3279582"/>
            <a:ext cx="2273808" cy="774192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D9EB5E52-05DE-4A77-9E2C-C07E4D19515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4225435"/>
            <a:ext cx="2042160" cy="469392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9803C22B-51C5-483C-92EF-0E6C4895CE1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287" y="5079537"/>
            <a:ext cx="3967713" cy="83729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EC48FA7-17BF-4E03-84CD-266C8104B064}"/>
              </a:ext>
            </a:extLst>
          </p:cNvPr>
          <p:cNvSpPr txBox="1"/>
          <p:nvPr/>
        </p:nvSpPr>
        <p:spPr>
          <a:xfrm>
            <a:off x="5128787" y="5158937"/>
            <a:ext cx="23401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i="1" dirty="0">
                <a:solidFill>
                  <a:srgbClr val="00B415"/>
                </a:solidFill>
              </a:rPr>
              <a:t>ширина смуги</a:t>
            </a:r>
            <a:endParaRPr lang="ru-UA" sz="2800" i="1" dirty="0">
              <a:solidFill>
                <a:srgbClr val="00B41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6671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D242EBC9-DA15-49C3-91AC-0AD8956032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038" y="762000"/>
            <a:ext cx="3962400" cy="4273177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07984BA-6BF3-43A4-A2C6-9337D0D758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6282" y="685800"/>
            <a:ext cx="4248150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8811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AD93814-0B8C-4464-A711-6A0FBB5F03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0" y="304800"/>
            <a:ext cx="4105275" cy="247264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10EF768-D83A-4BDF-B258-DE23ACB333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737" y="3505200"/>
            <a:ext cx="4185263" cy="2576513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1C228EB-872A-45FD-AAC8-C087AB6635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372454"/>
            <a:ext cx="3508644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9064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114920" y="542675"/>
            <a:ext cx="6553200" cy="715963"/>
          </a:xfrm>
        </p:spPr>
        <p:txBody>
          <a:bodyPr>
            <a:normAutofit/>
          </a:bodyPr>
          <a:lstStyle/>
          <a:p>
            <a:pPr algn="l"/>
            <a:r>
              <a:rPr lang="ru-RU" sz="3600" dirty="0" err="1">
                <a:solidFill>
                  <a:srgbClr val="4D4D4D"/>
                </a:solidFill>
              </a:rPr>
              <a:t>Інтерференція</a:t>
            </a:r>
            <a:r>
              <a:rPr lang="ru-RU" sz="3600" dirty="0">
                <a:solidFill>
                  <a:srgbClr val="4D4D4D"/>
                </a:solidFill>
              </a:rPr>
              <a:t> у тонких </a:t>
            </a:r>
            <a:r>
              <a:rPr lang="ru-RU" sz="3600" dirty="0" err="1">
                <a:solidFill>
                  <a:srgbClr val="4D4D4D"/>
                </a:solidFill>
              </a:rPr>
              <a:t>плівках</a:t>
            </a:r>
            <a:r>
              <a:rPr lang="ru-RU" sz="3600" dirty="0">
                <a:solidFill>
                  <a:srgbClr val="4D4D4D"/>
                </a:solidFill>
              </a:rPr>
              <a:t>. </a:t>
            </a:r>
            <a:endParaRPr lang="en-US" sz="3600" dirty="0">
              <a:solidFill>
                <a:srgbClr val="4D4D4D"/>
              </a:solidFill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98DC9C2-A732-491B-8760-9199B25987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0" y="2057400"/>
            <a:ext cx="3581400" cy="3508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3183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1" descr="5">
            <a:extLst>
              <a:ext uri="{FF2B5EF4-FFF2-40B4-BE49-F238E27FC236}">
                <a16:creationId xmlns:a16="http://schemas.microsoft.com/office/drawing/2014/main" id="{5241BCD3-D5C5-4329-856A-11B2025DDC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304800"/>
            <a:ext cx="4542678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D1D698B1-2D73-459E-A1B3-E1719AE6D11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28803917"/>
              </p:ext>
            </p:extLst>
          </p:nvPr>
        </p:nvGraphicFramePr>
        <p:xfrm>
          <a:off x="4947024" y="381000"/>
          <a:ext cx="3980329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11" name="Equation" r:id="rId4" imgW="1879560" imgH="431640" progId="Equation.DSMT4">
                  <p:embed/>
                </p:oleObj>
              </mc:Choice>
              <mc:Fallback>
                <p:oleObj name="Equation" r:id="rId4" imgW="1879560" imgH="431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947024" y="381000"/>
                        <a:ext cx="3980329" cy="914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3B0A027-CB06-4627-9A6D-CFBF0E62B3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43251" y="2438400"/>
            <a:ext cx="2930151" cy="491283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3E657F6-C13D-46E2-B80E-16C7FC2DC6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42497" y="1524000"/>
            <a:ext cx="3390900" cy="5143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EE1B17D-519B-481E-AE85-146827D1980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71600" y="3739082"/>
            <a:ext cx="6105525" cy="108585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1E1C393-8CBA-407C-B86B-93F1D23A5E7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8593" y="5257800"/>
            <a:ext cx="1428750" cy="1000125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51A7415C-6090-44A7-9880-A3C9E06479E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67638" y="5091406"/>
            <a:ext cx="5309487" cy="108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741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362200" y="838200"/>
            <a:ext cx="6553200" cy="715963"/>
          </a:xfrm>
        </p:spPr>
        <p:txBody>
          <a:bodyPr>
            <a:normAutofit fontScale="90000"/>
          </a:bodyPr>
          <a:lstStyle/>
          <a:p>
            <a:pPr algn="l"/>
            <a:r>
              <a:rPr lang="ru-RU" sz="3600" dirty="0" err="1">
                <a:solidFill>
                  <a:srgbClr val="4D4D4D"/>
                </a:solidFill>
              </a:rPr>
              <a:t>Явище</a:t>
            </a:r>
            <a:r>
              <a:rPr lang="ru-RU" sz="3600" dirty="0">
                <a:solidFill>
                  <a:srgbClr val="4D4D4D"/>
                </a:solidFill>
              </a:rPr>
              <a:t> </a:t>
            </a:r>
            <a:r>
              <a:rPr lang="ru-RU" sz="3600" dirty="0" err="1">
                <a:solidFill>
                  <a:srgbClr val="4D4D4D"/>
                </a:solidFill>
              </a:rPr>
              <a:t>інтерференції</a:t>
            </a:r>
            <a:r>
              <a:rPr lang="ru-RU" sz="3600" dirty="0">
                <a:solidFill>
                  <a:srgbClr val="4D4D4D"/>
                </a:solidFill>
              </a:rPr>
              <a:t> </a:t>
            </a:r>
            <a:r>
              <a:rPr lang="ru-RU" sz="3600" dirty="0" err="1">
                <a:solidFill>
                  <a:srgbClr val="4D4D4D"/>
                </a:solidFill>
              </a:rPr>
              <a:t>світла</a:t>
            </a:r>
            <a:r>
              <a:rPr lang="ru-RU" sz="3600" dirty="0">
                <a:solidFill>
                  <a:srgbClr val="4D4D4D"/>
                </a:solidFill>
              </a:rPr>
              <a:t>. </a:t>
            </a:r>
            <a:br>
              <a:rPr lang="ru-RU" sz="3600" dirty="0">
                <a:solidFill>
                  <a:srgbClr val="4D4D4D"/>
                </a:solidFill>
              </a:rPr>
            </a:br>
            <a:r>
              <a:rPr lang="ru-RU" sz="3600" dirty="0" err="1">
                <a:solidFill>
                  <a:srgbClr val="4D4D4D"/>
                </a:solidFill>
              </a:rPr>
              <a:t>Загальні</a:t>
            </a:r>
            <a:r>
              <a:rPr lang="ru-RU" sz="3600" dirty="0">
                <a:solidFill>
                  <a:srgbClr val="4D4D4D"/>
                </a:solidFill>
              </a:rPr>
              <a:t> </a:t>
            </a:r>
            <a:r>
              <a:rPr lang="ru-RU" sz="3600" dirty="0" err="1">
                <a:solidFill>
                  <a:srgbClr val="4D4D4D"/>
                </a:solidFill>
              </a:rPr>
              <a:t>умови</a:t>
            </a:r>
            <a:r>
              <a:rPr lang="ru-RU" sz="3600" dirty="0">
                <a:solidFill>
                  <a:srgbClr val="4D4D4D"/>
                </a:solidFill>
              </a:rPr>
              <a:t> </a:t>
            </a:r>
            <a:r>
              <a:rPr lang="ru-RU" sz="3600" dirty="0" err="1">
                <a:solidFill>
                  <a:srgbClr val="4D4D4D"/>
                </a:solidFill>
              </a:rPr>
              <a:t>мінімумів</a:t>
            </a:r>
            <a:r>
              <a:rPr lang="ru-RU" sz="3600" dirty="0">
                <a:solidFill>
                  <a:srgbClr val="4D4D4D"/>
                </a:solidFill>
              </a:rPr>
              <a:t> та </a:t>
            </a:r>
            <a:r>
              <a:rPr lang="ru-RU" sz="3600" dirty="0" err="1">
                <a:solidFill>
                  <a:srgbClr val="4D4D4D"/>
                </a:solidFill>
              </a:rPr>
              <a:t>максимумів</a:t>
            </a:r>
            <a:r>
              <a:rPr lang="ru-RU" sz="3600" dirty="0">
                <a:solidFill>
                  <a:srgbClr val="4D4D4D"/>
                </a:solidFill>
              </a:rPr>
              <a:t> </a:t>
            </a:r>
            <a:r>
              <a:rPr lang="ru-RU" sz="3600" dirty="0" err="1">
                <a:solidFill>
                  <a:srgbClr val="4D4D4D"/>
                </a:solidFill>
              </a:rPr>
              <a:t>інтерференції</a:t>
            </a:r>
            <a:r>
              <a:rPr lang="ru-RU" sz="3600" dirty="0">
                <a:solidFill>
                  <a:srgbClr val="4D4D4D"/>
                </a:solidFill>
              </a:rPr>
              <a:t>.</a:t>
            </a:r>
            <a:endParaRPr lang="en-US" sz="3600" dirty="0">
              <a:solidFill>
                <a:srgbClr val="4D4D4D"/>
              </a:solidFill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5157EB3-56C4-40C3-B87D-2F1A530FF67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2438400"/>
            <a:ext cx="2362200" cy="298961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7BB3013F-B2FD-4417-B4C6-34B6FCEB27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895600"/>
            <a:ext cx="2406015" cy="2286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16EC12C-2C99-4E47-9D38-20D6506B2A9B}"/>
              </a:ext>
            </a:extLst>
          </p:cNvPr>
          <p:cNvSpPr txBox="1"/>
          <p:nvPr/>
        </p:nvSpPr>
        <p:spPr>
          <a:xfrm>
            <a:off x="2590800" y="5715000"/>
            <a:ext cx="2057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Роберт </a:t>
            </a:r>
            <a:r>
              <a:rPr lang="uk-UA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Бойль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998D4B-B237-4413-ABCC-A1DAEFD7FABE}"/>
              </a:ext>
            </a:extLst>
          </p:cNvPr>
          <p:cNvSpPr txBox="1"/>
          <p:nvPr/>
        </p:nvSpPr>
        <p:spPr>
          <a:xfrm>
            <a:off x="6248400" y="5714999"/>
            <a:ext cx="2057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Роберт Гук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47375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1" descr="5">
            <a:extLst>
              <a:ext uri="{FF2B5EF4-FFF2-40B4-BE49-F238E27FC236}">
                <a16:creationId xmlns:a16="http://schemas.microsoft.com/office/drawing/2014/main" id="{5241BCD3-D5C5-4329-856A-11B2025DDC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1" y="266700"/>
            <a:ext cx="2743200" cy="2208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8DAE2A4-3319-4C86-8D55-3535C6F08C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381000"/>
            <a:ext cx="5827618" cy="209442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40F843B-37FC-40F8-B675-13D75FE683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3427491"/>
            <a:ext cx="7241554" cy="1120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01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E4D7411-EB71-4528-AC4A-7729B6C2ED9C}"/>
              </a:ext>
            </a:extLst>
          </p:cNvPr>
          <p:cNvSpPr txBox="1"/>
          <p:nvPr/>
        </p:nvSpPr>
        <p:spPr>
          <a:xfrm>
            <a:off x="441119" y="228600"/>
            <a:ext cx="41376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3200" i="1" dirty="0">
                <a:solidFill>
                  <a:srgbClr val="00B0F0"/>
                </a:solidFill>
              </a:rPr>
              <a:t>Просвітлення оптики</a:t>
            </a:r>
            <a:endParaRPr lang="ru-UA" sz="3200" i="1" dirty="0">
              <a:solidFill>
                <a:srgbClr val="00B0F0"/>
              </a:solidFill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7444F93-700C-44D9-B538-A29F0FB6F3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830351"/>
            <a:ext cx="4769290" cy="177358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C0B76E0-A636-4FA8-AAA8-3B96B5F48D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743200"/>
            <a:ext cx="3568700" cy="238760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64822ECF-AFFD-4611-BF18-4BB1AE509C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4156" y="3581400"/>
            <a:ext cx="2616200" cy="1181100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68B67F55-040B-4294-BC47-E504E1C2FD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081" y="5111633"/>
            <a:ext cx="5232400" cy="685800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1873E430-9DA4-498F-A726-E56AD9F251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5768728"/>
            <a:ext cx="546100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924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362200" y="714027"/>
            <a:ext cx="6553200" cy="715963"/>
          </a:xfrm>
        </p:spPr>
        <p:txBody>
          <a:bodyPr>
            <a:normAutofit fontScale="90000"/>
          </a:bodyPr>
          <a:lstStyle/>
          <a:p>
            <a:pPr algn="l"/>
            <a:r>
              <a:rPr lang="ru-RU" sz="3600" dirty="0" err="1">
                <a:solidFill>
                  <a:srgbClr val="4D4D4D"/>
                </a:solidFill>
              </a:rPr>
              <a:t>Дифракція</a:t>
            </a:r>
            <a:r>
              <a:rPr lang="ru-RU" sz="3600" dirty="0">
                <a:solidFill>
                  <a:srgbClr val="4D4D4D"/>
                </a:solidFill>
              </a:rPr>
              <a:t> </a:t>
            </a:r>
            <a:r>
              <a:rPr lang="ru-RU" sz="3600" dirty="0" err="1">
                <a:solidFill>
                  <a:srgbClr val="4D4D4D"/>
                </a:solidFill>
              </a:rPr>
              <a:t>світла</a:t>
            </a:r>
            <a:r>
              <a:rPr lang="ru-RU" sz="3600" dirty="0">
                <a:solidFill>
                  <a:srgbClr val="4D4D4D"/>
                </a:solidFill>
              </a:rPr>
              <a:t>. Принцип Гюйгенса-Френеля. </a:t>
            </a:r>
            <a:endParaRPr lang="en-US" sz="3600" dirty="0">
              <a:solidFill>
                <a:srgbClr val="4D4D4D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6EC12C-2C99-4E47-9D38-20D6506B2A9B}"/>
              </a:ext>
            </a:extLst>
          </p:cNvPr>
          <p:cNvSpPr txBox="1"/>
          <p:nvPr/>
        </p:nvSpPr>
        <p:spPr>
          <a:xfrm>
            <a:off x="1981200" y="4590264"/>
            <a:ext cx="2438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Христиа́н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Гю́йгенс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ван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Зёйлихем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998D4B-B237-4413-ABCC-A1DAEFD7FABE}"/>
              </a:ext>
            </a:extLst>
          </p:cNvPr>
          <p:cNvSpPr txBox="1"/>
          <p:nvPr/>
        </p:nvSpPr>
        <p:spPr>
          <a:xfrm>
            <a:off x="4594860" y="4724894"/>
            <a:ext cx="2057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Огюстен Жан</a:t>
            </a:r>
            <a:endParaRPr lang="uk-UA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Френель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96403BD-904D-4373-AF1D-D9CA31E81A9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9360" y="2057400"/>
            <a:ext cx="1877840" cy="246061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AA3E5FE-E199-4C76-BDA8-752A346767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7240" y="2057400"/>
            <a:ext cx="1877839" cy="252482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27A9AD8C-9410-4073-B41E-AC769AE6264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9140" y="3398550"/>
            <a:ext cx="45720" cy="60899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75351B1F-AE52-4563-936D-46408B63F76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4510" y="2043624"/>
            <a:ext cx="1877839" cy="250128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1F165F8-3A52-44A6-B340-B77CBD4F5F90}"/>
              </a:ext>
            </a:extLst>
          </p:cNvPr>
          <p:cNvSpPr txBox="1"/>
          <p:nvPr/>
        </p:nvSpPr>
        <p:spPr>
          <a:xfrm>
            <a:off x="6819975" y="4719771"/>
            <a:ext cx="2057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Франческо</a:t>
            </a:r>
            <a:r>
              <a:rPr lang="uk-UA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Марія Грімальді</a:t>
            </a:r>
          </a:p>
        </p:txBody>
      </p:sp>
    </p:spTree>
    <p:extLst>
      <p:ext uri="{BB962C8B-B14F-4D97-AF65-F5344CB8AC3E}">
        <p14:creationId xmlns:p14="http://schemas.microsoft.com/office/powerpoint/2010/main" val="9153835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E71D10A-B914-4F39-9E60-12862A6D6144}"/>
              </a:ext>
            </a:extLst>
          </p:cNvPr>
          <p:cNvSpPr txBox="1"/>
          <p:nvPr/>
        </p:nvSpPr>
        <p:spPr>
          <a:xfrm>
            <a:off x="457200" y="381000"/>
            <a:ext cx="8458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b="1" i="1" dirty="0"/>
              <a:t>Дифракція</a:t>
            </a:r>
            <a:r>
              <a:rPr lang="uk-UA" sz="2400" i="1" dirty="0"/>
              <a:t> – будь-яке відхилення від прямолінійного поширення світла, яке не зводиться до відбивання та заломлення або викривлення світлових променів у середовищі, де неперервно змінюється показник заломлення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791B3BA-EBE6-47BE-AC73-53838C3A1A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583" y="2133600"/>
            <a:ext cx="2983854" cy="22098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13A7E09-BA29-43B4-A8C2-40D4637D1A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8831" y="2084463"/>
            <a:ext cx="3351006" cy="2258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7224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1B70577-10E7-4F0F-9E6F-AA8A9FC3F5C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9586" y="228600"/>
            <a:ext cx="3785732" cy="19812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EBE25D2-C0E5-48FF-AE48-76EA6D6914B9}"/>
              </a:ext>
            </a:extLst>
          </p:cNvPr>
          <p:cNvSpPr txBox="1"/>
          <p:nvPr/>
        </p:nvSpPr>
        <p:spPr>
          <a:xfrm>
            <a:off x="1254377" y="3733800"/>
            <a:ext cx="55976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4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ru-UA" sz="44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FB3A95D9-F795-4513-B829-2B8A832EA680}"/>
              </a:ext>
            </a:extLst>
          </p:cNvPr>
          <p:cNvGrpSpPr/>
          <p:nvPr/>
        </p:nvGrpSpPr>
        <p:grpSpPr>
          <a:xfrm>
            <a:off x="1828800" y="3112560"/>
            <a:ext cx="5363848" cy="2520543"/>
            <a:chOff x="1828800" y="3112560"/>
            <a:chExt cx="5363848" cy="2520543"/>
          </a:xfrm>
        </p:grpSpPr>
        <p:pic>
          <p:nvPicPr>
            <p:cNvPr id="7" name="Рисунок 6">
              <a:extLst>
                <a:ext uri="{FF2B5EF4-FFF2-40B4-BE49-F238E27FC236}">
                  <a16:creationId xmlns:a16="http://schemas.microsoft.com/office/drawing/2014/main" id="{766B37CD-4C3B-43EF-834C-A1E667B913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28800" y="3112560"/>
              <a:ext cx="5363848" cy="2520543"/>
            </a:xfrm>
            <a:prstGeom prst="rect">
              <a:avLst/>
            </a:prstGeom>
          </p:spPr>
        </p:pic>
        <p:sp>
          <p:nvSpPr>
            <p:cNvPr id="3" name="Дуга 2">
              <a:extLst>
                <a:ext uri="{FF2B5EF4-FFF2-40B4-BE49-F238E27FC236}">
                  <a16:creationId xmlns:a16="http://schemas.microsoft.com/office/drawing/2014/main" id="{9923AA27-A941-493F-B390-DFC6BA72F2FD}"/>
                </a:ext>
              </a:extLst>
            </p:cNvPr>
            <p:cNvSpPr/>
            <p:nvPr/>
          </p:nvSpPr>
          <p:spPr>
            <a:xfrm>
              <a:off x="4542692" y="3810000"/>
              <a:ext cx="914400" cy="914400"/>
            </a:xfrm>
            <a:prstGeom prst="arc">
              <a:avLst/>
            </a:prstGeom>
            <a:ln w="38100">
              <a:solidFill>
                <a:srgbClr val="00B4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C4F5BB81-18D2-4970-BF38-76F06FFC427C}"/>
              </a:ext>
            </a:extLst>
          </p:cNvPr>
          <p:cNvSpPr txBox="1"/>
          <p:nvPr/>
        </p:nvSpPr>
        <p:spPr>
          <a:xfrm>
            <a:off x="7010400" y="2973151"/>
            <a:ext cx="15408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I(</a:t>
            </a:r>
            <a:r>
              <a:rPr lang="ru-UA" sz="44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)-?</a:t>
            </a:r>
            <a:endParaRPr lang="ru-UA" sz="44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B9062D2-9051-48F6-A896-3CE8E94CFBE0}"/>
              </a:ext>
            </a:extLst>
          </p:cNvPr>
          <p:cNvSpPr txBox="1"/>
          <p:nvPr/>
        </p:nvSpPr>
        <p:spPr>
          <a:xfrm>
            <a:off x="5457092" y="3447936"/>
            <a:ext cx="54053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UA" sz="4400" dirty="0">
                <a:solidFill>
                  <a:srgbClr val="00B415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</a:t>
            </a:r>
            <a:endParaRPr lang="ru-UA" sz="4400" baseline="-25000" dirty="0">
              <a:solidFill>
                <a:srgbClr val="00B41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7311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2A7ACB11-B9ED-461E-B8BA-46191F46EE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998" y="304800"/>
            <a:ext cx="3565071" cy="2286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A1894D3-E392-47D1-9102-C34C5BF771CC}"/>
              </a:ext>
            </a:extLst>
          </p:cNvPr>
          <p:cNvSpPr txBox="1"/>
          <p:nvPr/>
        </p:nvSpPr>
        <p:spPr>
          <a:xfrm>
            <a:off x="609600" y="2697541"/>
            <a:ext cx="8458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UA" sz="2400" b="1" i="1" dirty="0"/>
              <a:t>Г</a:t>
            </a:r>
            <a:r>
              <a:rPr lang="uk-UA" sz="2400" b="1" i="1" dirty="0" err="1"/>
              <a:t>юйгенс</a:t>
            </a:r>
            <a:r>
              <a:rPr lang="uk-UA" sz="2400" b="1" i="1" dirty="0"/>
              <a:t>:</a:t>
            </a:r>
            <a:r>
              <a:rPr lang="uk-UA" sz="2400" i="1" dirty="0"/>
              <a:t> кожна точка хвильового фронту є джерелом сферичних (вторинних) хвиль; </a:t>
            </a:r>
          </a:p>
          <a:p>
            <a:r>
              <a:rPr lang="uk-UA" sz="2400" i="1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огинаюча</a:t>
            </a:r>
            <a:r>
              <a:rPr lang="uk-UA" sz="2400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вторинних хвиль дає картину хвильового фронту у наступні моменти часу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DCE5C7-9B85-4754-A607-66EC7D5073B6}"/>
              </a:ext>
            </a:extLst>
          </p:cNvPr>
          <p:cNvSpPr txBox="1"/>
          <p:nvPr/>
        </p:nvSpPr>
        <p:spPr>
          <a:xfrm>
            <a:off x="609600" y="4373942"/>
            <a:ext cx="7239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b="1" i="1" dirty="0"/>
              <a:t>Френель:</a:t>
            </a:r>
            <a:r>
              <a:rPr lang="uk-UA" sz="2400" i="1" dirty="0"/>
              <a:t> </a:t>
            </a:r>
            <a:r>
              <a:rPr lang="uk-UA" sz="2400" i="1" strike="sngStrike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огинаюча</a:t>
            </a:r>
            <a:r>
              <a:rPr lang="uk-UA" sz="2400" i="1" strike="sngStrike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вторинних хвиль дає картину хвильового фронту у наступні моменти часу;</a:t>
            </a:r>
          </a:p>
          <a:p>
            <a:r>
              <a:rPr lang="uk-UA" sz="2400" i="1" dirty="0"/>
              <a:t>результуюча хвиля є наслідком інтерференції вторинних хвиль</a:t>
            </a:r>
          </a:p>
        </p:txBody>
      </p:sp>
    </p:spTree>
    <p:extLst>
      <p:ext uri="{BB962C8B-B14F-4D97-AF65-F5344CB8AC3E}">
        <p14:creationId xmlns:p14="http://schemas.microsoft.com/office/powerpoint/2010/main" val="16765087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2A7ACB11-B9ED-461E-B8BA-46191F46EE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998" y="304800"/>
            <a:ext cx="3565071" cy="2286000"/>
          </a:xfrm>
          <a:prstGeom prst="rect">
            <a:avLst/>
          </a:prstGeom>
        </p:spPr>
      </p:pic>
      <p:graphicFrame>
        <p:nvGraphicFramePr>
          <p:cNvPr id="7" name="Объект 6">
            <a:extLst>
              <a:ext uri="{FF2B5EF4-FFF2-40B4-BE49-F238E27FC236}">
                <a16:creationId xmlns:a16="http://schemas.microsoft.com/office/drawing/2014/main" id="{53461B3B-F06C-43B4-B843-DD0875DFDC3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12075964"/>
              </p:ext>
            </p:extLst>
          </p:nvPr>
        </p:nvGraphicFramePr>
        <p:xfrm>
          <a:off x="5167313" y="3500438"/>
          <a:ext cx="2847975" cy="1003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84" name="Equation" r:id="rId4" imgW="1295280" imgH="457200" progId="Equation.DSMT4">
                  <p:embed/>
                </p:oleObj>
              </mc:Choice>
              <mc:Fallback>
                <p:oleObj name="Equation" r:id="rId4" imgW="1295280" imgH="457200" progId="Equation.DSMT4">
                  <p:embed/>
                  <p:pic>
                    <p:nvPicPr>
                      <p:cNvPr id="7" name="Объект 6">
                        <a:extLst>
                          <a:ext uri="{FF2B5EF4-FFF2-40B4-BE49-F238E27FC236}">
                            <a16:creationId xmlns:a16="http://schemas.microsoft.com/office/drawing/2014/main" id="{53461B3B-F06C-43B4-B843-DD0875DFDC3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167313" y="3500438"/>
                        <a:ext cx="2847975" cy="1003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Объект 7">
            <a:extLst>
              <a:ext uri="{FF2B5EF4-FFF2-40B4-BE49-F238E27FC236}">
                <a16:creationId xmlns:a16="http://schemas.microsoft.com/office/drawing/2014/main" id="{095EF245-0572-441D-8C16-F4ADE7C2EB8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729829"/>
              </p:ext>
            </p:extLst>
          </p:nvPr>
        </p:nvGraphicFramePr>
        <p:xfrm>
          <a:off x="4162425" y="2504332"/>
          <a:ext cx="4857750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85" name="Equation" r:id="rId6" imgW="2209680" imgH="393480" progId="Equation.DSMT4">
                  <p:embed/>
                </p:oleObj>
              </mc:Choice>
              <mc:Fallback>
                <p:oleObj name="Equation" r:id="rId6" imgW="2209680" imgH="393480" progId="Equation.DSMT4">
                  <p:embed/>
                  <p:pic>
                    <p:nvPicPr>
                      <p:cNvPr id="8" name="Объект 7">
                        <a:extLst>
                          <a:ext uri="{FF2B5EF4-FFF2-40B4-BE49-F238E27FC236}">
                            <a16:creationId xmlns:a16="http://schemas.microsoft.com/office/drawing/2014/main" id="{095EF245-0572-441D-8C16-F4ADE7C2EB8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162425" y="2504332"/>
                        <a:ext cx="4857750" cy="863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Объект 9">
            <a:extLst>
              <a:ext uri="{FF2B5EF4-FFF2-40B4-BE49-F238E27FC236}">
                <a16:creationId xmlns:a16="http://schemas.microsoft.com/office/drawing/2014/main" id="{16633A01-7B4E-4D95-88F8-9D523206A68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758950" y="5049838"/>
          <a:ext cx="5137150" cy="974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86" name="Equation" r:id="rId8" imgW="2336760" imgH="444240" progId="Equation.DSMT4">
                  <p:embed/>
                </p:oleObj>
              </mc:Choice>
              <mc:Fallback>
                <p:oleObj name="Equation" r:id="rId8" imgW="2336760" imgH="444240" progId="Equation.DSMT4">
                  <p:embed/>
                  <p:pic>
                    <p:nvPicPr>
                      <p:cNvPr id="10" name="Объект 9">
                        <a:extLst>
                          <a:ext uri="{FF2B5EF4-FFF2-40B4-BE49-F238E27FC236}">
                            <a16:creationId xmlns:a16="http://schemas.microsoft.com/office/drawing/2014/main" id="{16633A01-7B4E-4D95-88F8-9D523206A68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758950" y="5049838"/>
                        <a:ext cx="5137150" cy="974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C6E184B-6B2C-47FE-B943-E00A772FF89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638800" y="248530"/>
            <a:ext cx="3156760" cy="2024854"/>
          </a:xfrm>
          <a:prstGeom prst="rect">
            <a:avLst/>
          </a:prstGeom>
        </p:spPr>
      </p:pic>
      <p:sp>
        <p:nvSpPr>
          <p:cNvPr id="5" name="Звезда: 7 точек 4">
            <a:extLst>
              <a:ext uri="{FF2B5EF4-FFF2-40B4-BE49-F238E27FC236}">
                <a16:creationId xmlns:a16="http://schemas.microsoft.com/office/drawing/2014/main" id="{79534DAF-23E6-4BA1-BCCB-9C1405897A08}"/>
              </a:ext>
            </a:extLst>
          </p:cNvPr>
          <p:cNvSpPr/>
          <p:nvPr/>
        </p:nvSpPr>
        <p:spPr>
          <a:xfrm flipH="1" flipV="1">
            <a:off x="5943600" y="1327266"/>
            <a:ext cx="152400" cy="152400"/>
          </a:xfrm>
          <a:prstGeom prst="star7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9" name="Звезда: 7 точек 8">
            <a:extLst>
              <a:ext uri="{FF2B5EF4-FFF2-40B4-BE49-F238E27FC236}">
                <a16:creationId xmlns:a16="http://schemas.microsoft.com/office/drawing/2014/main" id="{BB830815-BB88-4811-9AA5-B71E1D0E8CA3}"/>
              </a:ext>
            </a:extLst>
          </p:cNvPr>
          <p:cNvSpPr/>
          <p:nvPr/>
        </p:nvSpPr>
        <p:spPr>
          <a:xfrm flipH="1" flipV="1">
            <a:off x="5638800" y="1005881"/>
            <a:ext cx="152400" cy="152400"/>
          </a:xfrm>
          <a:prstGeom prst="star7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11" name="Звезда: 7 точек 10">
            <a:extLst>
              <a:ext uri="{FF2B5EF4-FFF2-40B4-BE49-F238E27FC236}">
                <a16:creationId xmlns:a16="http://schemas.microsoft.com/office/drawing/2014/main" id="{BE478C45-8006-497E-AE0A-46E25E72B35B}"/>
              </a:ext>
            </a:extLst>
          </p:cNvPr>
          <p:cNvSpPr/>
          <p:nvPr/>
        </p:nvSpPr>
        <p:spPr>
          <a:xfrm flipH="1" flipV="1">
            <a:off x="5943600" y="765827"/>
            <a:ext cx="152400" cy="152400"/>
          </a:xfrm>
          <a:prstGeom prst="star7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12" name="Звезда: 7 точек 11">
            <a:extLst>
              <a:ext uri="{FF2B5EF4-FFF2-40B4-BE49-F238E27FC236}">
                <a16:creationId xmlns:a16="http://schemas.microsoft.com/office/drawing/2014/main" id="{EF7BAE8B-8C90-490D-9E6B-08B68F0C40D1}"/>
              </a:ext>
            </a:extLst>
          </p:cNvPr>
          <p:cNvSpPr/>
          <p:nvPr/>
        </p:nvSpPr>
        <p:spPr>
          <a:xfrm flipH="1" flipV="1">
            <a:off x="5785704" y="1645494"/>
            <a:ext cx="152400" cy="152400"/>
          </a:xfrm>
          <a:prstGeom prst="star7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6" name="Овал 5">
            <a:extLst>
              <a:ext uri="{FF2B5EF4-FFF2-40B4-BE49-F238E27FC236}">
                <a16:creationId xmlns:a16="http://schemas.microsoft.com/office/drawing/2014/main" id="{FDF5229D-89A1-4E61-AB43-C693BC887C83}"/>
              </a:ext>
            </a:extLst>
          </p:cNvPr>
          <p:cNvSpPr/>
          <p:nvPr/>
        </p:nvSpPr>
        <p:spPr>
          <a:xfrm>
            <a:off x="4514281" y="195288"/>
            <a:ext cx="2166912" cy="2166912"/>
          </a:xfrm>
          <a:prstGeom prst="ellipse">
            <a:avLst/>
          </a:prstGeom>
          <a:noFill/>
          <a:ln w="190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14" name="Звезда: 7 точек 13">
            <a:extLst>
              <a:ext uri="{FF2B5EF4-FFF2-40B4-BE49-F238E27FC236}">
                <a16:creationId xmlns:a16="http://schemas.microsoft.com/office/drawing/2014/main" id="{77D0F82F-81C5-4F50-BD5C-A10086D55E4D}"/>
              </a:ext>
            </a:extLst>
          </p:cNvPr>
          <p:cNvSpPr/>
          <p:nvPr/>
        </p:nvSpPr>
        <p:spPr>
          <a:xfrm flipH="1" flipV="1">
            <a:off x="4901207" y="1165744"/>
            <a:ext cx="152400" cy="152400"/>
          </a:xfrm>
          <a:prstGeom prst="star7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15" name="Звезда: 7 точек 14">
            <a:extLst>
              <a:ext uri="{FF2B5EF4-FFF2-40B4-BE49-F238E27FC236}">
                <a16:creationId xmlns:a16="http://schemas.microsoft.com/office/drawing/2014/main" id="{E5FB0726-41D5-4457-9E2A-69A0254CC0CA}"/>
              </a:ext>
            </a:extLst>
          </p:cNvPr>
          <p:cNvSpPr/>
          <p:nvPr/>
        </p:nvSpPr>
        <p:spPr>
          <a:xfrm flipH="1" flipV="1">
            <a:off x="5270004" y="1661927"/>
            <a:ext cx="152400" cy="152400"/>
          </a:xfrm>
          <a:prstGeom prst="star7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16" name="Звезда: 7 точек 15">
            <a:extLst>
              <a:ext uri="{FF2B5EF4-FFF2-40B4-BE49-F238E27FC236}">
                <a16:creationId xmlns:a16="http://schemas.microsoft.com/office/drawing/2014/main" id="{BB2A10A0-41D8-421D-BD0A-DC7D81858505}"/>
              </a:ext>
            </a:extLst>
          </p:cNvPr>
          <p:cNvSpPr/>
          <p:nvPr/>
        </p:nvSpPr>
        <p:spPr>
          <a:xfrm flipH="1" flipV="1">
            <a:off x="5513196" y="371985"/>
            <a:ext cx="152400" cy="152400"/>
          </a:xfrm>
          <a:prstGeom prst="star7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17" name="Звезда: 7 точек 16">
            <a:extLst>
              <a:ext uri="{FF2B5EF4-FFF2-40B4-BE49-F238E27FC236}">
                <a16:creationId xmlns:a16="http://schemas.microsoft.com/office/drawing/2014/main" id="{AE11947F-EAB0-4D63-9756-BDEEA28215E5}"/>
              </a:ext>
            </a:extLst>
          </p:cNvPr>
          <p:cNvSpPr/>
          <p:nvPr/>
        </p:nvSpPr>
        <p:spPr>
          <a:xfrm flipH="1" flipV="1">
            <a:off x="5144400" y="1028031"/>
            <a:ext cx="152400" cy="152400"/>
          </a:xfrm>
          <a:prstGeom prst="star7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108850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33E2E35-D789-48A8-9FF2-A4440856A62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248" y="522083"/>
            <a:ext cx="4761452" cy="267831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388EEAC-BFE1-4856-9CAF-F88DDFD92C49}"/>
              </a:ext>
            </a:extLst>
          </p:cNvPr>
          <p:cNvSpPr txBox="1"/>
          <p:nvPr/>
        </p:nvSpPr>
        <p:spPr>
          <a:xfrm>
            <a:off x="5410199" y="685800"/>
            <a:ext cx="31983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 err="1"/>
              <a:t>дифракц</a:t>
            </a:r>
            <a:r>
              <a:rPr lang="uk-UA" sz="2800" dirty="0" err="1"/>
              <a:t>ія</a:t>
            </a:r>
            <a:r>
              <a:rPr lang="uk-UA" sz="2800" dirty="0"/>
              <a:t> </a:t>
            </a:r>
            <a:r>
              <a:rPr lang="ru-RU" sz="2800" dirty="0"/>
              <a:t>Френеля</a:t>
            </a:r>
            <a:endParaRPr lang="ru-UA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63A870-E4FD-485B-8038-96B618798941}"/>
              </a:ext>
            </a:extLst>
          </p:cNvPr>
          <p:cNvSpPr txBox="1"/>
          <p:nvPr/>
        </p:nvSpPr>
        <p:spPr>
          <a:xfrm>
            <a:off x="5059943" y="4224001"/>
            <a:ext cx="38988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 err="1"/>
              <a:t>дифракц</a:t>
            </a:r>
            <a:r>
              <a:rPr lang="uk-UA" sz="2800" dirty="0" err="1"/>
              <a:t>ія</a:t>
            </a:r>
            <a:r>
              <a:rPr lang="uk-UA" sz="2800" dirty="0"/>
              <a:t> </a:t>
            </a:r>
            <a:r>
              <a:rPr lang="ru-RU" sz="2800" dirty="0"/>
              <a:t>Фраунгофера</a:t>
            </a:r>
            <a:endParaRPr lang="ru-UA" sz="2800" dirty="0"/>
          </a:p>
        </p:txBody>
      </p:sp>
      <p:cxnSp>
        <p:nvCxnSpPr>
          <p:cNvPr id="4" name="Прямая со стрелкой 3">
            <a:extLst>
              <a:ext uri="{FF2B5EF4-FFF2-40B4-BE49-F238E27FC236}">
                <a16:creationId xmlns:a16="http://schemas.microsoft.com/office/drawing/2014/main" id="{C2C957BE-30FA-45E0-A166-B4D158843D80}"/>
              </a:ext>
            </a:extLst>
          </p:cNvPr>
          <p:cNvCxnSpPr>
            <a:cxnSpLocks/>
          </p:cNvCxnSpPr>
          <p:nvPr/>
        </p:nvCxnSpPr>
        <p:spPr>
          <a:xfrm>
            <a:off x="762000" y="2590800"/>
            <a:ext cx="1524000" cy="0"/>
          </a:xfrm>
          <a:prstGeom prst="straightConnector1">
            <a:avLst/>
          </a:prstGeom>
          <a:ln w="1905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 стрелкой 8">
            <a:extLst>
              <a:ext uri="{FF2B5EF4-FFF2-40B4-BE49-F238E27FC236}">
                <a16:creationId xmlns:a16="http://schemas.microsoft.com/office/drawing/2014/main" id="{0D704584-8745-4BA0-83CF-3182218F3A42}"/>
              </a:ext>
            </a:extLst>
          </p:cNvPr>
          <p:cNvCxnSpPr>
            <a:cxnSpLocks/>
          </p:cNvCxnSpPr>
          <p:nvPr/>
        </p:nvCxnSpPr>
        <p:spPr>
          <a:xfrm>
            <a:off x="2286000" y="2590800"/>
            <a:ext cx="1524000" cy="0"/>
          </a:xfrm>
          <a:prstGeom prst="straightConnector1">
            <a:avLst/>
          </a:prstGeom>
          <a:ln w="1905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5D70742-5E22-44FC-A4F4-D5101E6D5C08}"/>
              </a:ext>
            </a:extLst>
          </p:cNvPr>
          <p:cNvSpPr txBox="1"/>
          <p:nvPr/>
        </p:nvSpPr>
        <p:spPr>
          <a:xfrm>
            <a:off x="1261748" y="2653734"/>
            <a:ext cx="5245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28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ru-UA" sz="28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9673EF-678D-4E72-A2C2-11B398381FCD}"/>
              </a:ext>
            </a:extLst>
          </p:cNvPr>
          <p:cNvSpPr txBox="1"/>
          <p:nvPr/>
        </p:nvSpPr>
        <p:spPr>
          <a:xfrm>
            <a:off x="2785748" y="2653734"/>
            <a:ext cx="5052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28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ru-UA" sz="28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2" name="Объект 11">
            <a:extLst>
              <a:ext uri="{FF2B5EF4-FFF2-40B4-BE49-F238E27FC236}">
                <a16:creationId xmlns:a16="http://schemas.microsoft.com/office/drawing/2014/main" id="{C9EE0104-464E-41CB-BBC3-FCF56A08904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68457321"/>
              </p:ext>
            </p:extLst>
          </p:nvPr>
        </p:nvGraphicFramePr>
        <p:xfrm>
          <a:off x="6142579" y="4953000"/>
          <a:ext cx="1598727" cy="5232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96" name="Equation" r:id="rId4" imgW="698400" imgH="228600" progId="Equation.DSMT4">
                  <p:embed/>
                </p:oleObj>
              </mc:Choice>
              <mc:Fallback>
                <p:oleObj name="Equation" r:id="rId4" imgW="69840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142579" y="4953000"/>
                        <a:ext cx="1598727" cy="5232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Объект 12">
            <a:extLst>
              <a:ext uri="{FF2B5EF4-FFF2-40B4-BE49-F238E27FC236}">
                <a16:creationId xmlns:a16="http://schemas.microsoft.com/office/drawing/2014/main" id="{6096B368-4D3B-4F5C-ACAA-D05451EB159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62769476"/>
              </p:ext>
            </p:extLst>
          </p:nvPr>
        </p:nvGraphicFramePr>
        <p:xfrm>
          <a:off x="6142579" y="1321820"/>
          <a:ext cx="1733550" cy="452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97" name="Equation" r:id="rId6" imgW="876240" imgH="228600" progId="Equation.DSMT4">
                  <p:embed/>
                </p:oleObj>
              </mc:Choice>
              <mc:Fallback>
                <p:oleObj name="Equation" r:id="rId6" imgW="876240" imgH="228600" progId="Equation.DSMT4">
                  <p:embed/>
                  <p:pic>
                    <p:nvPicPr>
                      <p:cNvPr id="12" name="Объект 11">
                        <a:extLst>
                          <a:ext uri="{FF2B5EF4-FFF2-40B4-BE49-F238E27FC236}">
                            <a16:creationId xmlns:a16="http://schemas.microsoft.com/office/drawing/2014/main" id="{C9EE0104-464E-41CB-BBC3-FCF56A08904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142579" y="1321820"/>
                        <a:ext cx="1733550" cy="452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Полилиния: фигура 14">
            <a:extLst>
              <a:ext uri="{FF2B5EF4-FFF2-40B4-BE49-F238E27FC236}">
                <a16:creationId xmlns:a16="http://schemas.microsoft.com/office/drawing/2014/main" id="{D2755B51-762C-4A82-8938-3AC4F37B489D}"/>
              </a:ext>
            </a:extLst>
          </p:cNvPr>
          <p:cNvSpPr/>
          <p:nvPr/>
        </p:nvSpPr>
        <p:spPr>
          <a:xfrm>
            <a:off x="3094199" y="1776046"/>
            <a:ext cx="141370" cy="254977"/>
          </a:xfrm>
          <a:custGeom>
            <a:avLst/>
            <a:gdLst>
              <a:gd name="connsiteX0" fmla="*/ 141370 w 141370"/>
              <a:gd name="connsiteY0" fmla="*/ 0 h 254977"/>
              <a:gd name="connsiteX1" fmla="*/ 693 w 141370"/>
              <a:gd name="connsiteY1" fmla="*/ 140677 h 254977"/>
              <a:gd name="connsiteX2" fmla="*/ 97409 w 141370"/>
              <a:gd name="connsiteY2" fmla="*/ 254977 h 254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1370" h="254977">
                <a:moveTo>
                  <a:pt x="141370" y="0"/>
                </a:moveTo>
                <a:cubicBezTo>
                  <a:pt x="74695" y="49090"/>
                  <a:pt x="8020" y="98181"/>
                  <a:pt x="693" y="140677"/>
                </a:cubicBezTo>
                <a:cubicBezTo>
                  <a:pt x="-6634" y="183173"/>
                  <a:pt x="45387" y="219075"/>
                  <a:pt x="97409" y="254977"/>
                </a:cubicBezTo>
              </a:path>
            </a:pathLst>
          </a:custGeom>
          <a:noFill/>
          <a:ln w="57150">
            <a:solidFill>
              <a:srgbClr val="00B4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graphicFrame>
        <p:nvGraphicFramePr>
          <p:cNvPr id="16" name="Объект 15">
            <a:extLst>
              <a:ext uri="{FF2B5EF4-FFF2-40B4-BE49-F238E27FC236}">
                <a16:creationId xmlns:a16="http://schemas.microsoft.com/office/drawing/2014/main" id="{6F67B3F5-D613-4EBB-A96C-F6AA21D78D5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45307388"/>
              </p:ext>
            </p:extLst>
          </p:nvPr>
        </p:nvGraphicFramePr>
        <p:xfrm>
          <a:off x="4908439" y="2141466"/>
          <a:ext cx="4016375" cy="854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98" name="Equation" r:id="rId8" imgW="2031840" imgH="431640" progId="Equation.DSMT4">
                  <p:embed/>
                </p:oleObj>
              </mc:Choice>
              <mc:Fallback>
                <p:oleObj name="Equation" r:id="rId8" imgW="2031840" imgH="431640" progId="Equation.DSMT4">
                  <p:embed/>
                  <p:pic>
                    <p:nvPicPr>
                      <p:cNvPr id="13" name="Объект 12">
                        <a:extLst>
                          <a:ext uri="{FF2B5EF4-FFF2-40B4-BE49-F238E27FC236}">
                            <a16:creationId xmlns:a16="http://schemas.microsoft.com/office/drawing/2014/main" id="{6096B368-4D3B-4F5C-ACAA-D05451EB159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908439" y="2141466"/>
                        <a:ext cx="4016375" cy="854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8EB407F5-ED13-4631-A3EE-150762C2176A}"/>
              </a:ext>
            </a:extLst>
          </p:cNvPr>
          <p:cNvSpPr txBox="1"/>
          <p:nvPr/>
        </p:nvSpPr>
        <p:spPr>
          <a:xfrm>
            <a:off x="3049460" y="1975340"/>
            <a:ext cx="3722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415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</a:t>
            </a:r>
            <a:endParaRPr lang="ru-UA" sz="2800" baseline="-25000" dirty="0">
              <a:solidFill>
                <a:srgbClr val="00B41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502636B2-48FA-4FCA-BAB2-AAEA74058250}"/>
              </a:ext>
            </a:extLst>
          </p:cNvPr>
          <p:cNvGrpSpPr/>
          <p:nvPr/>
        </p:nvGrpSpPr>
        <p:grpSpPr>
          <a:xfrm>
            <a:off x="228600" y="3657600"/>
            <a:ext cx="4424275" cy="2133600"/>
            <a:chOff x="228600" y="3657600"/>
            <a:chExt cx="4424275" cy="2133600"/>
          </a:xfrm>
        </p:grpSpPr>
        <p:pic>
          <p:nvPicPr>
            <p:cNvPr id="5" name="Рисунок 4">
              <a:extLst>
                <a:ext uri="{FF2B5EF4-FFF2-40B4-BE49-F238E27FC236}">
                  <a16:creationId xmlns:a16="http://schemas.microsoft.com/office/drawing/2014/main" id="{FD1D860D-D4B9-4847-9AB2-3DE1C780EAC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8600" y="3657600"/>
              <a:ext cx="4424275" cy="2133600"/>
            </a:xfrm>
            <a:prstGeom prst="rect">
              <a:avLst/>
            </a:prstGeom>
          </p:spPr>
        </p:pic>
        <p:sp>
          <p:nvSpPr>
            <p:cNvPr id="19" name="Прямоугольник 18">
              <a:extLst>
                <a:ext uri="{FF2B5EF4-FFF2-40B4-BE49-F238E27FC236}">
                  <a16:creationId xmlns:a16="http://schemas.microsoft.com/office/drawing/2014/main" id="{9093B82C-32C5-4059-A2F2-13AE7DA19901}"/>
                </a:ext>
              </a:extLst>
            </p:cNvPr>
            <p:cNvSpPr/>
            <p:nvPr/>
          </p:nvSpPr>
          <p:spPr>
            <a:xfrm>
              <a:off x="1261748" y="5562600"/>
              <a:ext cx="524503" cy="2286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  <p:sp>
          <p:nvSpPr>
            <p:cNvPr id="20" name="Прямоугольник 19">
              <a:extLst>
                <a:ext uri="{FF2B5EF4-FFF2-40B4-BE49-F238E27FC236}">
                  <a16:creationId xmlns:a16="http://schemas.microsoft.com/office/drawing/2014/main" id="{CFD77D91-697B-46B1-88FC-45F66B9FC93C}"/>
                </a:ext>
              </a:extLst>
            </p:cNvPr>
            <p:cNvSpPr/>
            <p:nvPr/>
          </p:nvSpPr>
          <p:spPr>
            <a:xfrm>
              <a:off x="2926483" y="5476220"/>
              <a:ext cx="524503" cy="3149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</p:grpSp>
    </p:spTree>
    <p:extLst>
      <p:ext uri="{BB962C8B-B14F-4D97-AF65-F5344CB8AC3E}">
        <p14:creationId xmlns:p14="http://schemas.microsoft.com/office/powerpoint/2010/main" val="34404773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362200" y="714027"/>
            <a:ext cx="6553200" cy="715963"/>
          </a:xfrm>
        </p:spPr>
        <p:txBody>
          <a:bodyPr>
            <a:normAutofit fontScale="90000"/>
          </a:bodyPr>
          <a:lstStyle/>
          <a:p>
            <a:pPr algn="l"/>
            <a:r>
              <a:rPr lang="ru-RU" sz="3600" dirty="0" err="1">
                <a:solidFill>
                  <a:srgbClr val="4D4D4D"/>
                </a:solidFill>
              </a:rPr>
              <a:t>Дифракція</a:t>
            </a:r>
            <a:r>
              <a:rPr lang="ru-RU" sz="3600" dirty="0">
                <a:solidFill>
                  <a:srgbClr val="4D4D4D"/>
                </a:solidFill>
              </a:rPr>
              <a:t> </a:t>
            </a:r>
            <a:r>
              <a:rPr lang="ru-RU" sz="3600" dirty="0" err="1">
                <a:solidFill>
                  <a:srgbClr val="4D4D4D"/>
                </a:solidFill>
              </a:rPr>
              <a:t>паралельних</a:t>
            </a:r>
            <a:r>
              <a:rPr lang="ru-RU" sz="3600" dirty="0">
                <a:solidFill>
                  <a:srgbClr val="4D4D4D"/>
                </a:solidFill>
              </a:rPr>
              <a:t> </a:t>
            </a:r>
            <a:r>
              <a:rPr lang="ru-RU" sz="3600" dirty="0" err="1">
                <a:solidFill>
                  <a:srgbClr val="4D4D4D"/>
                </a:solidFill>
              </a:rPr>
              <a:t>променів</a:t>
            </a:r>
            <a:r>
              <a:rPr lang="ru-RU" sz="3600" dirty="0">
                <a:solidFill>
                  <a:srgbClr val="4D4D4D"/>
                </a:solidFill>
              </a:rPr>
              <a:t> на </a:t>
            </a:r>
            <a:r>
              <a:rPr lang="ru-RU" sz="3600" dirty="0" err="1">
                <a:solidFill>
                  <a:srgbClr val="4D4D4D"/>
                </a:solidFill>
              </a:rPr>
              <a:t>щілині</a:t>
            </a:r>
            <a:r>
              <a:rPr lang="ru-RU" sz="3600" dirty="0">
                <a:solidFill>
                  <a:srgbClr val="4D4D4D"/>
                </a:solidFill>
              </a:rPr>
              <a:t>. </a:t>
            </a:r>
            <a:endParaRPr lang="en-US" sz="3600" dirty="0">
              <a:solidFill>
                <a:srgbClr val="4D4D4D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6EC12C-2C99-4E47-9D38-20D6506B2A9B}"/>
              </a:ext>
            </a:extLst>
          </p:cNvPr>
          <p:cNvSpPr txBox="1"/>
          <p:nvPr/>
        </p:nvSpPr>
        <p:spPr>
          <a:xfrm>
            <a:off x="1981200" y="4590264"/>
            <a:ext cx="2438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Йозеф фон </a:t>
            </a:r>
            <a:r>
              <a:rPr lang="uk-UA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Фраунгофер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E181F0C-5FDD-422D-BC26-07A00068B9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7544" y="1813221"/>
            <a:ext cx="2122056" cy="2524826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1491F599-0D52-464A-858D-92EFC7D801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0885" y="2158143"/>
            <a:ext cx="3010320" cy="28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0760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E61EDF3-D331-4E10-86B4-426F5A3DCE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553" y="152400"/>
            <a:ext cx="3352800" cy="3075501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0615127-67F1-4466-9E51-FF6EF3B8B3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719" y="3733800"/>
            <a:ext cx="3673928" cy="2057400"/>
          </a:xfrm>
          <a:prstGeom prst="rect">
            <a:avLst/>
          </a:prstGeom>
        </p:spPr>
      </p:pic>
      <p:graphicFrame>
        <p:nvGraphicFramePr>
          <p:cNvPr id="2" name="Объект 1">
            <a:extLst>
              <a:ext uri="{FF2B5EF4-FFF2-40B4-BE49-F238E27FC236}">
                <a16:creationId xmlns:a16="http://schemas.microsoft.com/office/drawing/2014/main" id="{BAFBD554-E325-4569-8E2B-08EBC464D12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09635127"/>
              </p:ext>
            </p:extLst>
          </p:nvPr>
        </p:nvGraphicFramePr>
        <p:xfrm>
          <a:off x="4087813" y="228600"/>
          <a:ext cx="4859337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987" name="Equation" r:id="rId5" imgW="4858562" imgH="864391" progId="Equation.DSMT4">
                  <p:embed/>
                </p:oleObj>
              </mc:Choice>
              <mc:Fallback>
                <p:oleObj name="Equation" r:id="rId5" imgW="4858562" imgH="864391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087813" y="228600"/>
                        <a:ext cx="4859337" cy="863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6B163E56-BE57-4C54-951D-46A3A9891FDB}"/>
              </a:ext>
            </a:extLst>
          </p:cNvPr>
          <p:cNvSpPr txBox="1"/>
          <p:nvPr/>
        </p:nvSpPr>
        <p:spPr>
          <a:xfrm>
            <a:off x="3886200" y="990600"/>
            <a:ext cx="182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i="1" dirty="0">
                <a:solidFill>
                  <a:srgbClr val="FF0000"/>
                </a:solidFill>
              </a:rPr>
              <a:t>хвилі плоскі</a:t>
            </a:r>
          </a:p>
        </p:txBody>
      </p: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3ADDAF12-B343-4EE1-A845-48E7820C2E4B}"/>
              </a:ext>
            </a:extLst>
          </p:cNvPr>
          <p:cNvCxnSpPr/>
          <p:nvPr/>
        </p:nvCxnSpPr>
        <p:spPr>
          <a:xfrm flipV="1">
            <a:off x="5715000" y="838200"/>
            <a:ext cx="802778" cy="1524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4104B63D-7F3C-4A13-B37E-B8AC0899607A}"/>
              </a:ext>
            </a:extLst>
          </p:cNvPr>
          <p:cNvCxnSpPr>
            <a:cxnSpLocks/>
          </p:cNvCxnSpPr>
          <p:nvPr/>
        </p:nvCxnSpPr>
        <p:spPr>
          <a:xfrm flipV="1">
            <a:off x="7696200" y="461108"/>
            <a:ext cx="533400" cy="3556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6833F1D-39E0-4FA5-A560-17728BF8A7FF}"/>
              </a:ext>
            </a:extLst>
          </p:cNvPr>
          <p:cNvSpPr txBox="1"/>
          <p:nvPr/>
        </p:nvSpPr>
        <p:spPr>
          <a:xfrm>
            <a:off x="3886200" y="1407746"/>
            <a:ext cx="46980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i="1" dirty="0">
                <a:solidFill>
                  <a:srgbClr val="7030A0"/>
                </a:solidFill>
                <a:sym typeface="Symbol" panose="05050102010706020507" pitchFamily="18" charset="2"/>
              </a:rPr>
              <a:t> не дуже велике =</a:t>
            </a:r>
            <a:r>
              <a:rPr lang="en-US" sz="2400" i="1" dirty="0">
                <a:solidFill>
                  <a:srgbClr val="7030A0"/>
                </a:solidFill>
                <a:sym typeface="Symbol" panose="05050102010706020507" pitchFamily="18" charset="2"/>
              </a:rPr>
              <a:t>&gt; K(</a:t>
            </a:r>
            <a:r>
              <a:rPr lang="uk-UA" sz="2400" i="1" dirty="0">
                <a:solidFill>
                  <a:srgbClr val="7030A0"/>
                </a:solidFill>
                <a:sym typeface="Symbol" panose="05050102010706020507" pitchFamily="18" charset="2"/>
              </a:rPr>
              <a:t></a:t>
            </a:r>
            <a:r>
              <a:rPr lang="en-US" sz="2400" i="1" dirty="0">
                <a:solidFill>
                  <a:srgbClr val="7030A0"/>
                </a:solidFill>
                <a:sym typeface="Symbol" panose="05050102010706020507" pitchFamily="18" charset="2"/>
              </a:rPr>
              <a:t>) </a:t>
            </a:r>
            <a:r>
              <a:rPr lang="uk-UA" sz="2400" i="1" dirty="0">
                <a:solidFill>
                  <a:srgbClr val="7030A0"/>
                </a:solidFill>
                <a:sym typeface="Symbol" panose="05050102010706020507" pitchFamily="18" charset="2"/>
              </a:rPr>
              <a:t>стале</a:t>
            </a:r>
            <a:endParaRPr lang="uk-UA" sz="2400" i="1" dirty="0">
              <a:solidFill>
                <a:srgbClr val="7030A0"/>
              </a:solidFill>
            </a:endParaRPr>
          </a:p>
        </p:txBody>
      </p:sp>
      <p:graphicFrame>
        <p:nvGraphicFramePr>
          <p:cNvPr id="11" name="Объект 10">
            <a:extLst>
              <a:ext uri="{FF2B5EF4-FFF2-40B4-BE49-F238E27FC236}">
                <a16:creationId xmlns:a16="http://schemas.microsoft.com/office/drawing/2014/main" id="{7210453C-5C04-4C1A-BA06-9328A57C353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92480244"/>
              </p:ext>
            </p:extLst>
          </p:nvPr>
        </p:nvGraphicFramePr>
        <p:xfrm>
          <a:off x="3912157" y="1827666"/>
          <a:ext cx="2488644" cy="5033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988" name="Equation" r:id="rId7" imgW="1130040" imgH="228600" progId="Equation.DSMT4">
                  <p:embed/>
                </p:oleObj>
              </mc:Choice>
              <mc:Fallback>
                <p:oleObj name="Equation" r:id="rId7" imgW="1130040" imgH="228600" progId="Equation.DSMT4">
                  <p:embed/>
                  <p:pic>
                    <p:nvPicPr>
                      <p:cNvPr id="2" name="Объект 1">
                        <a:extLst>
                          <a:ext uri="{FF2B5EF4-FFF2-40B4-BE49-F238E27FC236}">
                            <a16:creationId xmlns:a16="http://schemas.microsoft.com/office/drawing/2014/main" id="{BAFBD554-E325-4569-8E2B-08EBC464D12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912157" y="1827666"/>
                        <a:ext cx="2488644" cy="50332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Объект 11">
            <a:extLst>
              <a:ext uri="{FF2B5EF4-FFF2-40B4-BE49-F238E27FC236}">
                <a16:creationId xmlns:a16="http://schemas.microsoft.com/office/drawing/2014/main" id="{0CE88714-55FC-408C-BA95-B6AB3A3E9D5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19769244"/>
              </p:ext>
            </p:extLst>
          </p:nvPr>
        </p:nvGraphicFramePr>
        <p:xfrm>
          <a:off x="4267200" y="2808234"/>
          <a:ext cx="3343693" cy="6482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989" name="Equation" r:id="rId9" imgW="1244520" imgH="241200" progId="Equation.DSMT4">
                  <p:embed/>
                </p:oleObj>
              </mc:Choice>
              <mc:Fallback>
                <p:oleObj name="Equation" r:id="rId9" imgW="1244520" imgH="241200" progId="Equation.DSMT4">
                  <p:embed/>
                  <p:pic>
                    <p:nvPicPr>
                      <p:cNvPr id="2" name="Объект 1">
                        <a:extLst>
                          <a:ext uri="{FF2B5EF4-FFF2-40B4-BE49-F238E27FC236}">
                            <a16:creationId xmlns:a16="http://schemas.microsoft.com/office/drawing/2014/main" id="{BAFBD554-E325-4569-8E2B-08EBC464D12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267200" y="2808234"/>
                        <a:ext cx="3343693" cy="64826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4" name="Прямая со стрелкой 13">
            <a:extLst>
              <a:ext uri="{FF2B5EF4-FFF2-40B4-BE49-F238E27FC236}">
                <a16:creationId xmlns:a16="http://schemas.microsoft.com/office/drawing/2014/main" id="{B9860158-52FF-4335-96BB-4704524E08D5}"/>
              </a:ext>
            </a:extLst>
          </p:cNvPr>
          <p:cNvCxnSpPr>
            <a:cxnSpLocks/>
          </p:cNvCxnSpPr>
          <p:nvPr/>
        </p:nvCxnSpPr>
        <p:spPr>
          <a:xfrm>
            <a:off x="1872953" y="4495800"/>
            <a:ext cx="2470447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F3A3E45C-3340-4F46-AAA0-ED154AC011E3}"/>
              </a:ext>
            </a:extLst>
          </p:cNvPr>
          <p:cNvSpPr txBox="1"/>
          <p:nvPr/>
        </p:nvSpPr>
        <p:spPr>
          <a:xfrm>
            <a:off x="4087813" y="3933747"/>
            <a:ext cx="457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>
                <a:solidFill>
                  <a:srgbClr val="FF0000"/>
                </a:solidFill>
              </a:rPr>
              <a:t>X</a:t>
            </a:r>
            <a:endParaRPr lang="uk-UA" sz="3600" i="1" dirty="0">
              <a:solidFill>
                <a:srgbClr val="FF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16CB4EF-866F-4A3C-8B32-08B9DE2F7A44}"/>
              </a:ext>
            </a:extLst>
          </p:cNvPr>
          <p:cNvSpPr txBox="1"/>
          <p:nvPr/>
        </p:nvSpPr>
        <p:spPr>
          <a:xfrm>
            <a:off x="1550193" y="4028409"/>
            <a:ext cx="45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0</a:t>
            </a:r>
            <a:endParaRPr lang="uk-UA" sz="2800" dirty="0">
              <a:solidFill>
                <a:srgbClr val="FF0000"/>
              </a:solidFill>
            </a:endParaRPr>
          </a:p>
        </p:txBody>
      </p:sp>
      <p:graphicFrame>
        <p:nvGraphicFramePr>
          <p:cNvPr id="18" name="Объект 17">
            <a:extLst>
              <a:ext uri="{FF2B5EF4-FFF2-40B4-BE49-F238E27FC236}">
                <a16:creationId xmlns:a16="http://schemas.microsoft.com/office/drawing/2014/main" id="{DF6C5DC1-3892-4DB6-A9C8-C84F4548DCF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09082315"/>
              </p:ext>
            </p:extLst>
          </p:nvPr>
        </p:nvGraphicFramePr>
        <p:xfrm>
          <a:off x="5436395" y="3611598"/>
          <a:ext cx="1928812" cy="503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990" name="Equation" r:id="rId11" imgW="876240" imgH="228600" progId="Equation.DSMT4">
                  <p:embed/>
                </p:oleObj>
              </mc:Choice>
              <mc:Fallback>
                <p:oleObj name="Equation" r:id="rId11" imgW="876240" imgH="228600" progId="Equation.DSMT4">
                  <p:embed/>
                  <p:pic>
                    <p:nvPicPr>
                      <p:cNvPr id="11" name="Объект 10">
                        <a:extLst>
                          <a:ext uri="{FF2B5EF4-FFF2-40B4-BE49-F238E27FC236}">
                            <a16:creationId xmlns:a16="http://schemas.microsoft.com/office/drawing/2014/main" id="{7210453C-5C04-4C1A-BA06-9328A57C353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5436395" y="3611598"/>
                        <a:ext cx="1928812" cy="5032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Объект 18">
            <a:extLst>
              <a:ext uri="{FF2B5EF4-FFF2-40B4-BE49-F238E27FC236}">
                <a16:creationId xmlns:a16="http://schemas.microsoft.com/office/drawing/2014/main" id="{E08E2F5D-96F8-4EF8-A66A-5AFA2B8B9AF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79451938"/>
              </p:ext>
            </p:extLst>
          </p:nvPr>
        </p:nvGraphicFramePr>
        <p:xfrm>
          <a:off x="4963658" y="4028409"/>
          <a:ext cx="3265942" cy="7338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991" name="Equation" r:id="rId13" imgW="1752480" imgH="393480" progId="Equation.DSMT4">
                  <p:embed/>
                </p:oleObj>
              </mc:Choice>
              <mc:Fallback>
                <p:oleObj name="Equation" r:id="rId13" imgW="1752480" imgH="393480" progId="Equation.DSMT4">
                  <p:embed/>
                  <p:pic>
                    <p:nvPicPr>
                      <p:cNvPr id="18" name="Объект 17">
                        <a:extLst>
                          <a:ext uri="{FF2B5EF4-FFF2-40B4-BE49-F238E27FC236}">
                            <a16:creationId xmlns:a16="http://schemas.microsoft.com/office/drawing/2014/main" id="{DF6C5DC1-3892-4DB6-A9C8-C84F4548DCF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4963658" y="4028409"/>
                        <a:ext cx="3265942" cy="73382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1" name="Прямая со стрелкой 20">
            <a:extLst>
              <a:ext uri="{FF2B5EF4-FFF2-40B4-BE49-F238E27FC236}">
                <a16:creationId xmlns:a16="http://schemas.microsoft.com/office/drawing/2014/main" id="{28115452-580B-4852-A682-D28D84990D26}"/>
              </a:ext>
            </a:extLst>
          </p:cNvPr>
          <p:cNvCxnSpPr>
            <a:cxnSpLocks/>
          </p:cNvCxnSpPr>
          <p:nvPr/>
        </p:nvCxnSpPr>
        <p:spPr>
          <a:xfrm>
            <a:off x="1219200" y="5486400"/>
            <a:ext cx="1371600" cy="0"/>
          </a:xfrm>
          <a:prstGeom prst="straightConnector1">
            <a:avLst/>
          </a:prstGeom>
          <a:ln w="38100">
            <a:solidFill>
              <a:srgbClr val="00B415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67E9A38-E2DC-4FA0-9ECE-A12172DE6D86}"/>
              </a:ext>
            </a:extLst>
          </p:cNvPr>
          <p:cNvSpPr txBox="1"/>
          <p:nvPr/>
        </p:nvSpPr>
        <p:spPr>
          <a:xfrm>
            <a:off x="2643105" y="5144869"/>
            <a:ext cx="457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>
                <a:solidFill>
                  <a:srgbClr val="00B415"/>
                </a:solidFill>
              </a:rPr>
              <a:t>b</a:t>
            </a:r>
            <a:endParaRPr lang="uk-UA" sz="3600" i="1" dirty="0">
              <a:solidFill>
                <a:srgbClr val="00B415"/>
              </a:solidFill>
            </a:endParaRPr>
          </a:p>
        </p:txBody>
      </p:sp>
      <p:cxnSp>
        <p:nvCxnSpPr>
          <p:cNvPr id="25" name="Прямая соединительная линия 24">
            <a:extLst>
              <a:ext uri="{FF2B5EF4-FFF2-40B4-BE49-F238E27FC236}">
                <a16:creationId xmlns:a16="http://schemas.microsoft.com/office/drawing/2014/main" id="{FD9C542D-5FF3-4DBD-9B2C-262D948D729B}"/>
              </a:ext>
            </a:extLst>
          </p:cNvPr>
          <p:cNvCxnSpPr/>
          <p:nvPr/>
        </p:nvCxnSpPr>
        <p:spPr>
          <a:xfrm>
            <a:off x="2362200" y="4495800"/>
            <a:ext cx="152400" cy="0"/>
          </a:xfrm>
          <a:prstGeom prst="line">
            <a:avLst/>
          </a:prstGeom>
          <a:ln w="57150">
            <a:solidFill>
              <a:srgbClr val="0091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A29E14BC-0D42-40F2-AE9D-C75040038991}"/>
              </a:ext>
            </a:extLst>
          </p:cNvPr>
          <p:cNvSpPr txBox="1"/>
          <p:nvPr/>
        </p:nvSpPr>
        <p:spPr>
          <a:xfrm>
            <a:off x="2643105" y="3596519"/>
            <a:ext cx="7489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>
                <a:solidFill>
                  <a:srgbClr val="0091EA"/>
                </a:solidFill>
              </a:rPr>
              <a:t>dx</a:t>
            </a:r>
            <a:endParaRPr lang="uk-UA" sz="3600" i="1" dirty="0">
              <a:solidFill>
                <a:srgbClr val="0091EA"/>
              </a:solidFill>
            </a:endParaRPr>
          </a:p>
        </p:txBody>
      </p:sp>
      <p:sp>
        <p:nvSpPr>
          <p:cNvPr id="27" name="Полилиния: фигура 26">
            <a:extLst>
              <a:ext uri="{FF2B5EF4-FFF2-40B4-BE49-F238E27FC236}">
                <a16:creationId xmlns:a16="http://schemas.microsoft.com/office/drawing/2014/main" id="{1C908F08-4C79-4AE6-9786-C0682AD17F61}"/>
              </a:ext>
            </a:extLst>
          </p:cNvPr>
          <p:cNvSpPr/>
          <p:nvPr/>
        </p:nvSpPr>
        <p:spPr>
          <a:xfrm>
            <a:off x="2453020" y="4140850"/>
            <a:ext cx="386895" cy="343227"/>
          </a:xfrm>
          <a:custGeom>
            <a:avLst/>
            <a:gdLst>
              <a:gd name="connsiteX0" fmla="*/ 386895 w 386895"/>
              <a:gd name="connsiteY0" fmla="*/ 26704 h 343227"/>
              <a:gd name="connsiteX1" fmla="*/ 298972 w 386895"/>
              <a:gd name="connsiteY1" fmla="*/ 327 h 343227"/>
              <a:gd name="connsiteX2" fmla="*/ 228634 w 386895"/>
              <a:gd name="connsiteY2" fmla="*/ 26704 h 343227"/>
              <a:gd name="connsiteX3" fmla="*/ 202257 w 386895"/>
              <a:gd name="connsiteY3" fmla="*/ 35496 h 343227"/>
              <a:gd name="connsiteX4" fmla="*/ 123126 w 386895"/>
              <a:gd name="connsiteY4" fmla="*/ 88250 h 343227"/>
              <a:gd name="connsiteX5" fmla="*/ 87957 w 386895"/>
              <a:gd name="connsiteY5" fmla="*/ 105835 h 343227"/>
              <a:gd name="connsiteX6" fmla="*/ 79165 w 386895"/>
              <a:gd name="connsiteY6" fmla="*/ 141004 h 343227"/>
              <a:gd name="connsiteX7" fmla="*/ 70372 w 386895"/>
              <a:gd name="connsiteY7" fmla="*/ 184965 h 343227"/>
              <a:gd name="connsiteX8" fmla="*/ 43995 w 386895"/>
              <a:gd name="connsiteY8" fmla="*/ 299265 h 343227"/>
              <a:gd name="connsiteX9" fmla="*/ 17618 w 386895"/>
              <a:gd name="connsiteY9" fmla="*/ 308058 h 343227"/>
              <a:gd name="connsiteX10" fmla="*/ 34 w 386895"/>
              <a:gd name="connsiteY10" fmla="*/ 343227 h 343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86895" h="343227">
                <a:moveTo>
                  <a:pt x="386895" y="26704"/>
                </a:moveTo>
                <a:cubicBezTo>
                  <a:pt x="369162" y="19610"/>
                  <a:pt x="320438" y="-2975"/>
                  <a:pt x="298972" y="327"/>
                </a:cubicBezTo>
                <a:cubicBezTo>
                  <a:pt x="274223" y="4135"/>
                  <a:pt x="252167" y="18147"/>
                  <a:pt x="228634" y="26704"/>
                </a:cubicBezTo>
                <a:cubicBezTo>
                  <a:pt x="219924" y="29871"/>
                  <a:pt x="211049" y="32565"/>
                  <a:pt x="202257" y="35496"/>
                </a:cubicBezTo>
                <a:cubicBezTo>
                  <a:pt x="175880" y="53081"/>
                  <a:pt x="150125" y="71635"/>
                  <a:pt x="123126" y="88250"/>
                </a:cubicBezTo>
                <a:cubicBezTo>
                  <a:pt x="111964" y="95119"/>
                  <a:pt x="96348" y="95766"/>
                  <a:pt x="87957" y="105835"/>
                </a:cubicBezTo>
                <a:cubicBezTo>
                  <a:pt x="80221" y="115118"/>
                  <a:pt x="81786" y="129208"/>
                  <a:pt x="79165" y="141004"/>
                </a:cubicBezTo>
                <a:cubicBezTo>
                  <a:pt x="75923" y="155592"/>
                  <a:pt x="72485" y="170171"/>
                  <a:pt x="70372" y="184965"/>
                </a:cubicBezTo>
                <a:cubicBezTo>
                  <a:pt x="66658" y="210960"/>
                  <a:pt x="70226" y="273034"/>
                  <a:pt x="43995" y="299265"/>
                </a:cubicBezTo>
                <a:cubicBezTo>
                  <a:pt x="37442" y="305818"/>
                  <a:pt x="26410" y="305127"/>
                  <a:pt x="17618" y="308058"/>
                </a:cubicBezTo>
                <a:cubicBezTo>
                  <a:pt x="-1592" y="336873"/>
                  <a:pt x="34" y="323868"/>
                  <a:pt x="34" y="343227"/>
                </a:cubicBezTo>
              </a:path>
            </a:pathLst>
          </a:custGeom>
          <a:noFill/>
          <a:ln>
            <a:solidFill>
              <a:srgbClr val="333399"/>
            </a:solidFill>
            <a:headEnd type="none" w="med" len="me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 dirty="0"/>
          </a:p>
        </p:txBody>
      </p:sp>
      <p:graphicFrame>
        <p:nvGraphicFramePr>
          <p:cNvPr id="28" name="Объект 27">
            <a:extLst>
              <a:ext uri="{FF2B5EF4-FFF2-40B4-BE49-F238E27FC236}">
                <a16:creationId xmlns:a16="http://schemas.microsoft.com/office/drawing/2014/main" id="{89BEB7CD-B737-45E5-83BE-4793F87BCC3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41117361"/>
              </p:ext>
            </p:extLst>
          </p:nvPr>
        </p:nvGraphicFramePr>
        <p:xfrm>
          <a:off x="4087813" y="4920029"/>
          <a:ext cx="2251075" cy="1060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992" name="Equation" r:id="rId15" imgW="838080" imgH="393480" progId="Equation.DSMT4">
                  <p:embed/>
                </p:oleObj>
              </mc:Choice>
              <mc:Fallback>
                <p:oleObj name="Equation" r:id="rId15" imgW="838080" imgH="393480" progId="Equation.DSMT4">
                  <p:embed/>
                  <p:pic>
                    <p:nvPicPr>
                      <p:cNvPr id="12" name="Объект 11">
                        <a:extLst>
                          <a:ext uri="{FF2B5EF4-FFF2-40B4-BE49-F238E27FC236}">
                            <a16:creationId xmlns:a16="http://schemas.microsoft.com/office/drawing/2014/main" id="{0CE88714-55FC-408C-BA95-B6AB3A3E9D5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4087813" y="4920029"/>
                        <a:ext cx="2251075" cy="1060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398578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29CC08E-46CB-46DA-A5DC-2DE538DBC10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685800"/>
            <a:ext cx="1905000" cy="119062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2BDA370-AFC6-4ED3-BE9F-110BB7F0EE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0" y="785812"/>
            <a:ext cx="1894590" cy="990600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9A302D19-1F0C-47CB-A350-CBB145B8D10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0" y="609600"/>
            <a:ext cx="2034571" cy="135383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C832AD7-BD52-4D3A-ABF3-BE5870BB4479}"/>
              </a:ext>
            </a:extLst>
          </p:cNvPr>
          <p:cNvSpPr txBox="1"/>
          <p:nvPr/>
        </p:nvSpPr>
        <p:spPr>
          <a:xfrm>
            <a:off x="653724" y="2209800"/>
            <a:ext cx="15119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0,1 c</a:t>
            </a:r>
            <a:r>
              <a:rPr lang="ru-RU" sz="3600" dirty="0"/>
              <a:t>ек</a:t>
            </a:r>
            <a:endParaRPr lang="ru-UA" sz="3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239970C-0D2D-4C59-B2B8-7FA6F4244F41}"/>
              </a:ext>
            </a:extLst>
          </p:cNvPr>
          <p:cNvSpPr txBox="1"/>
          <p:nvPr/>
        </p:nvSpPr>
        <p:spPr>
          <a:xfrm>
            <a:off x="3213789" y="2302132"/>
            <a:ext cx="25058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1</a:t>
            </a:r>
            <a:r>
              <a:rPr lang="ru-RU" sz="3600" dirty="0"/>
              <a:t>0</a:t>
            </a:r>
            <a:r>
              <a:rPr lang="ru-RU" sz="3600" baseline="30000" dirty="0"/>
              <a:t>-2</a:t>
            </a:r>
            <a:r>
              <a:rPr lang="ru-RU" sz="3600" dirty="0"/>
              <a:t>-10</a:t>
            </a:r>
            <a:r>
              <a:rPr lang="ru-RU" sz="3600" baseline="30000" dirty="0"/>
              <a:t>-4</a:t>
            </a:r>
            <a:r>
              <a:rPr lang="en-US" sz="3600" dirty="0"/>
              <a:t> c</a:t>
            </a:r>
            <a:r>
              <a:rPr lang="ru-RU" sz="3600" dirty="0"/>
              <a:t>ек</a:t>
            </a:r>
            <a:endParaRPr lang="ru-UA" sz="3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5CA4DE1-3F1F-4031-AED0-5AF51D9436CC}"/>
              </a:ext>
            </a:extLst>
          </p:cNvPr>
          <p:cNvSpPr txBox="1"/>
          <p:nvPr/>
        </p:nvSpPr>
        <p:spPr>
          <a:xfrm>
            <a:off x="6683653" y="2309626"/>
            <a:ext cx="18020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1</a:t>
            </a:r>
            <a:r>
              <a:rPr lang="ru-RU" sz="3600" dirty="0"/>
              <a:t>0</a:t>
            </a:r>
            <a:r>
              <a:rPr lang="ru-RU" sz="3600" baseline="30000" dirty="0"/>
              <a:t>-10</a:t>
            </a:r>
            <a:r>
              <a:rPr lang="en-US" sz="3600" dirty="0"/>
              <a:t> c</a:t>
            </a:r>
            <a:r>
              <a:rPr lang="ru-RU" sz="3600" dirty="0"/>
              <a:t>ек</a:t>
            </a:r>
            <a:endParaRPr lang="ru-UA" sz="3600" dirty="0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5C8CFFC7-8ABB-4470-A160-584378422A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860" y="3327373"/>
            <a:ext cx="4396680" cy="235197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63CE713-8898-480F-B450-56E223CBF161}"/>
              </a:ext>
            </a:extLst>
          </p:cNvPr>
          <p:cNvSpPr txBox="1"/>
          <p:nvPr/>
        </p:nvSpPr>
        <p:spPr>
          <a:xfrm>
            <a:off x="5575952" y="4120781"/>
            <a:ext cx="271741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400" dirty="0"/>
              <a:t>Т=</a:t>
            </a:r>
            <a:r>
              <a:rPr lang="en-US" sz="4400" dirty="0"/>
              <a:t>1</a:t>
            </a:r>
            <a:r>
              <a:rPr lang="ru-RU" sz="4400" dirty="0"/>
              <a:t>0</a:t>
            </a:r>
            <a:r>
              <a:rPr lang="ru-RU" sz="4400" baseline="30000" dirty="0"/>
              <a:t>-15</a:t>
            </a:r>
            <a:r>
              <a:rPr lang="en-US" sz="4400" dirty="0"/>
              <a:t> c</a:t>
            </a:r>
            <a:r>
              <a:rPr lang="ru-RU" sz="4400" dirty="0"/>
              <a:t>ек</a:t>
            </a:r>
            <a:endParaRPr lang="ru-UA" sz="440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E61EDF3-D331-4E10-86B4-426F5A3DCE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553" y="152400"/>
            <a:ext cx="3352800" cy="3075501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0615127-67F1-4466-9E51-FF6EF3B8B3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719" y="3733800"/>
            <a:ext cx="3673928" cy="2057400"/>
          </a:xfrm>
          <a:prstGeom prst="rect">
            <a:avLst/>
          </a:prstGeom>
        </p:spPr>
      </p:pic>
      <p:graphicFrame>
        <p:nvGraphicFramePr>
          <p:cNvPr id="12" name="Объект 11">
            <a:extLst>
              <a:ext uri="{FF2B5EF4-FFF2-40B4-BE49-F238E27FC236}">
                <a16:creationId xmlns:a16="http://schemas.microsoft.com/office/drawing/2014/main" id="{0CE88714-55FC-408C-BA95-B6AB3A3E9D5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7706387"/>
              </p:ext>
            </p:extLst>
          </p:nvPr>
        </p:nvGraphicFramePr>
        <p:xfrm>
          <a:off x="4219038" y="152136"/>
          <a:ext cx="2751221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919" name="Equation" r:id="rId5" imgW="1244520" imgH="241200" progId="Equation.DSMT4">
                  <p:embed/>
                </p:oleObj>
              </mc:Choice>
              <mc:Fallback>
                <p:oleObj name="Equation" r:id="rId5" imgW="1244520" imgH="241200" progId="Equation.DSMT4">
                  <p:embed/>
                  <p:pic>
                    <p:nvPicPr>
                      <p:cNvPr id="12" name="Объект 11">
                        <a:extLst>
                          <a:ext uri="{FF2B5EF4-FFF2-40B4-BE49-F238E27FC236}">
                            <a16:creationId xmlns:a16="http://schemas.microsoft.com/office/drawing/2014/main" id="{0CE88714-55FC-408C-BA95-B6AB3A3E9D5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219038" y="152136"/>
                        <a:ext cx="2751221" cy="533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4" name="Прямая со стрелкой 13">
            <a:extLst>
              <a:ext uri="{FF2B5EF4-FFF2-40B4-BE49-F238E27FC236}">
                <a16:creationId xmlns:a16="http://schemas.microsoft.com/office/drawing/2014/main" id="{B9860158-52FF-4335-96BB-4704524E08D5}"/>
              </a:ext>
            </a:extLst>
          </p:cNvPr>
          <p:cNvCxnSpPr>
            <a:cxnSpLocks/>
          </p:cNvCxnSpPr>
          <p:nvPr/>
        </p:nvCxnSpPr>
        <p:spPr>
          <a:xfrm>
            <a:off x="1872953" y="4495800"/>
            <a:ext cx="2470447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F3A3E45C-3340-4F46-AAA0-ED154AC011E3}"/>
              </a:ext>
            </a:extLst>
          </p:cNvPr>
          <p:cNvSpPr txBox="1"/>
          <p:nvPr/>
        </p:nvSpPr>
        <p:spPr>
          <a:xfrm>
            <a:off x="4087813" y="3933747"/>
            <a:ext cx="457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>
                <a:solidFill>
                  <a:srgbClr val="FF0000"/>
                </a:solidFill>
              </a:rPr>
              <a:t>X</a:t>
            </a:r>
            <a:endParaRPr lang="uk-UA" sz="3600" i="1" dirty="0">
              <a:solidFill>
                <a:srgbClr val="FF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16CB4EF-866F-4A3C-8B32-08B9DE2F7A44}"/>
              </a:ext>
            </a:extLst>
          </p:cNvPr>
          <p:cNvSpPr txBox="1"/>
          <p:nvPr/>
        </p:nvSpPr>
        <p:spPr>
          <a:xfrm>
            <a:off x="1550193" y="4028409"/>
            <a:ext cx="45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0</a:t>
            </a:r>
            <a:endParaRPr lang="uk-UA" sz="2800" dirty="0">
              <a:solidFill>
                <a:srgbClr val="FF0000"/>
              </a:solidFill>
            </a:endParaRPr>
          </a:p>
        </p:txBody>
      </p:sp>
      <p:cxnSp>
        <p:nvCxnSpPr>
          <p:cNvPr id="21" name="Прямая со стрелкой 20">
            <a:extLst>
              <a:ext uri="{FF2B5EF4-FFF2-40B4-BE49-F238E27FC236}">
                <a16:creationId xmlns:a16="http://schemas.microsoft.com/office/drawing/2014/main" id="{28115452-580B-4852-A682-D28D84990D26}"/>
              </a:ext>
            </a:extLst>
          </p:cNvPr>
          <p:cNvCxnSpPr>
            <a:cxnSpLocks/>
          </p:cNvCxnSpPr>
          <p:nvPr/>
        </p:nvCxnSpPr>
        <p:spPr>
          <a:xfrm>
            <a:off x="1219200" y="5486400"/>
            <a:ext cx="1371600" cy="0"/>
          </a:xfrm>
          <a:prstGeom prst="straightConnector1">
            <a:avLst/>
          </a:prstGeom>
          <a:ln w="38100">
            <a:solidFill>
              <a:srgbClr val="00B415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67E9A38-E2DC-4FA0-9ECE-A12172DE6D86}"/>
              </a:ext>
            </a:extLst>
          </p:cNvPr>
          <p:cNvSpPr txBox="1"/>
          <p:nvPr/>
        </p:nvSpPr>
        <p:spPr>
          <a:xfrm>
            <a:off x="2643105" y="5144869"/>
            <a:ext cx="457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>
                <a:solidFill>
                  <a:srgbClr val="00B415"/>
                </a:solidFill>
              </a:rPr>
              <a:t>b</a:t>
            </a:r>
            <a:endParaRPr lang="uk-UA" sz="3600" i="1" dirty="0">
              <a:solidFill>
                <a:srgbClr val="00B415"/>
              </a:solidFill>
            </a:endParaRPr>
          </a:p>
        </p:txBody>
      </p:sp>
      <p:cxnSp>
        <p:nvCxnSpPr>
          <p:cNvPr id="25" name="Прямая соединительная линия 24">
            <a:extLst>
              <a:ext uri="{FF2B5EF4-FFF2-40B4-BE49-F238E27FC236}">
                <a16:creationId xmlns:a16="http://schemas.microsoft.com/office/drawing/2014/main" id="{FD9C542D-5FF3-4DBD-9B2C-262D948D729B}"/>
              </a:ext>
            </a:extLst>
          </p:cNvPr>
          <p:cNvCxnSpPr/>
          <p:nvPr/>
        </p:nvCxnSpPr>
        <p:spPr>
          <a:xfrm>
            <a:off x="2362200" y="4495800"/>
            <a:ext cx="152400" cy="0"/>
          </a:xfrm>
          <a:prstGeom prst="line">
            <a:avLst/>
          </a:prstGeom>
          <a:ln w="57150">
            <a:solidFill>
              <a:srgbClr val="0091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A29E14BC-0D42-40F2-AE9D-C75040038991}"/>
              </a:ext>
            </a:extLst>
          </p:cNvPr>
          <p:cNvSpPr txBox="1"/>
          <p:nvPr/>
        </p:nvSpPr>
        <p:spPr>
          <a:xfrm>
            <a:off x="2643105" y="3596519"/>
            <a:ext cx="7489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>
                <a:solidFill>
                  <a:srgbClr val="0091EA"/>
                </a:solidFill>
              </a:rPr>
              <a:t>dx</a:t>
            </a:r>
            <a:endParaRPr lang="uk-UA" sz="3600" i="1" dirty="0">
              <a:solidFill>
                <a:srgbClr val="0091EA"/>
              </a:solidFill>
            </a:endParaRPr>
          </a:p>
        </p:txBody>
      </p:sp>
      <p:sp>
        <p:nvSpPr>
          <p:cNvPr id="27" name="Полилиния: фигура 26">
            <a:extLst>
              <a:ext uri="{FF2B5EF4-FFF2-40B4-BE49-F238E27FC236}">
                <a16:creationId xmlns:a16="http://schemas.microsoft.com/office/drawing/2014/main" id="{1C908F08-4C79-4AE6-9786-C0682AD17F61}"/>
              </a:ext>
            </a:extLst>
          </p:cNvPr>
          <p:cNvSpPr/>
          <p:nvPr/>
        </p:nvSpPr>
        <p:spPr>
          <a:xfrm>
            <a:off x="2453020" y="4140850"/>
            <a:ext cx="386895" cy="343227"/>
          </a:xfrm>
          <a:custGeom>
            <a:avLst/>
            <a:gdLst>
              <a:gd name="connsiteX0" fmla="*/ 386895 w 386895"/>
              <a:gd name="connsiteY0" fmla="*/ 26704 h 343227"/>
              <a:gd name="connsiteX1" fmla="*/ 298972 w 386895"/>
              <a:gd name="connsiteY1" fmla="*/ 327 h 343227"/>
              <a:gd name="connsiteX2" fmla="*/ 228634 w 386895"/>
              <a:gd name="connsiteY2" fmla="*/ 26704 h 343227"/>
              <a:gd name="connsiteX3" fmla="*/ 202257 w 386895"/>
              <a:gd name="connsiteY3" fmla="*/ 35496 h 343227"/>
              <a:gd name="connsiteX4" fmla="*/ 123126 w 386895"/>
              <a:gd name="connsiteY4" fmla="*/ 88250 h 343227"/>
              <a:gd name="connsiteX5" fmla="*/ 87957 w 386895"/>
              <a:gd name="connsiteY5" fmla="*/ 105835 h 343227"/>
              <a:gd name="connsiteX6" fmla="*/ 79165 w 386895"/>
              <a:gd name="connsiteY6" fmla="*/ 141004 h 343227"/>
              <a:gd name="connsiteX7" fmla="*/ 70372 w 386895"/>
              <a:gd name="connsiteY7" fmla="*/ 184965 h 343227"/>
              <a:gd name="connsiteX8" fmla="*/ 43995 w 386895"/>
              <a:gd name="connsiteY8" fmla="*/ 299265 h 343227"/>
              <a:gd name="connsiteX9" fmla="*/ 17618 w 386895"/>
              <a:gd name="connsiteY9" fmla="*/ 308058 h 343227"/>
              <a:gd name="connsiteX10" fmla="*/ 34 w 386895"/>
              <a:gd name="connsiteY10" fmla="*/ 343227 h 343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86895" h="343227">
                <a:moveTo>
                  <a:pt x="386895" y="26704"/>
                </a:moveTo>
                <a:cubicBezTo>
                  <a:pt x="369162" y="19610"/>
                  <a:pt x="320438" y="-2975"/>
                  <a:pt x="298972" y="327"/>
                </a:cubicBezTo>
                <a:cubicBezTo>
                  <a:pt x="274223" y="4135"/>
                  <a:pt x="252167" y="18147"/>
                  <a:pt x="228634" y="26704"/>
                </a:cubicBezTo>
                <a:cubicBezTo>
                  <a:pt x="219924" y="29871"/>
                  <a:pt x="211049" y="32565"/>
                  <a:pt x="202257" y="35496"/>
                </a:cubicBezTo>
                <a:cubicBezTo>
                  <a:pt x="175880" y="53081"/>
                  <a:pt x="150125" y="71635"/>
                  <a:pt x="123126" y="88250"/>
                </a:cubicBezTo>
                <a:cubicBezTo>
                  <a:pt x="111964" y="95119"/>
                  <a:pt x="96348" y="95766"/>
                  <a:pt x="87957" y="105835"/>
                </a:cubicBezTo>
                <a:cubicBezTo>
                  <a:pt x="80221" y="115118"/>
                  <a:pt x="81786" y="129208"/>
                  <a:pt x="79165" y="141004"/>
                </a:cubicBezTo>
                <a:cubicBezTo>
                  <a:pt x="75923" y="155592"/>
                  <a:pt x="72485" y="170171"/>
                  <a:pt x="70372" y="184965"/>
                </a:cubicBezTo>
                <a:cubicBezTo>
                  <a:pt x="66658" y="210960"/>
                  <a:pt x="70226" y="273034"/>
                  <a:pt x="43995" y="299265"/>
                </a:cubicBezTo>
                <a:cubicBezTo>
                  <a:pt x="37442" y="305818"/>
                  <a:pt x="26410" y="305127"/>
                  <a:pt x="17618" y="308058"/>
                </a:cubicBezTo>
                <a:cubicBezTo>
                  <a:pt x="-1592" y="336873"/>
                  <a:pt x="34" y="323868"/>
                  <a:pt x="34" y="343227"/>
                </a:cubicBezTo>
              </a:path>
            </a:pathLst>
          </a:custGeom>
          <a:noFill/>
          <a:ln>
            <a:solidFill>
              <a:srgbClr val="333399"/>
            </a:solidFill>
            <a:headEnd type="none" w="med" len="me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 dirty="0"/>
          </a:p>
        </p:txBody>
      </p:sp>
      <p:graphicFrame>
        <p:nvGraphicFramePr>
          <p:cNvPr id="24" name="Объект 23">
            <a:extLst>
              <a:ext uri="{FF2B5EF4-FFF2-40B4-BE49-F238E27FC236}">
                <a16:creationId xmlns:a16="http://schemas.microsoft.com/office/drawing/2014/main" id="{54C3886E-50AB-46C0-A683-42B7E0B5CCB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60536043"/>
              </p:ext>
            </p:extLst>
          </p:nvPr>
        </p:nvGraphicFramePr>
        <p:xfrm>
          <a:off x="4219038" y="655137"/>
          <a:ext cx="4664075" cy="7607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920" name="Equation" r:id="rId7" imgW="2412720" imgH="393480" progId="Equation.DSMT4">
                  <p:embed/>
                </p:oleObj>
              </mc:Choice>
              <mc:Fallback>
                <p:oleObj name="Equation" r:id="rId7" imgW="2412720" imgH="393480" progId="Equation.DSMT4">
                  <p:embed/>
                  <p:pic>
                    <p:nvPicPr>
                      <p:cNvPr id="12" name="Объект 11">
                        <a:extLst>
                          <a:ext uri="{FF2B5EF4-FFF2-40B4-BE49-F238E27FC236}">
                            <a16:creationId xmlns:a16="http://schemas.microsoft.com/office/drawing/2014/main" id="{0CE88714-55FC-408C-BA95-B6AB3A3E9D5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219038" y="655137"/>
                        <a:ext cx="4664075" cy="7607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E68A887-84D3-4468-8561-8049F956E49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87813" y="1427642"/>
            <a:ext cx="3829050" cy="572332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0D377EDE-F7E2-4328-976B-6B22CC02ACD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54207" y="3087484"/>
            <a:ext cx="4310062" cy="1053366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F473DAAE-C296-4FBC-91D6-533B746D342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081951" y="2051970"/>
            <a:ext cx="3975637" cy="1098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5184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E61EDF3-D331-4E10-86B4-426F5A3DCE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553" y="152400"/>
            <a:ext cx="3352800" cy="307550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E68A887-84D3-4468-8561-8049F956E4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2400" y="152400"/>
            <a:ext cx="3829050" cy="572332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0D377EDE-F7E2-4328-976B-6B22CC02AC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3608" y="724732"/>
            <a:ext cx="4310062" cy="1053366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966B402A-50B5-4B5C-91CC-74F02CB467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0000" y="1778098"/>
            <a:ext cx="5190392" cy="98744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B3A6520-8F98-4B45-8B16-7CF1F57FD3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1450" y="3084234"/>
            <a:ext cx="7620000" cy="1197033"/>
          </a:xfrm>
          <a:prstGeom prst="rect">
            <a:avLst/>
          </a:prstGeom>
        </p:spPr>
      </p:pic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7C17CC3A-5F76-4804-8757-51AFE005EA2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57594601"/>
              </p:ext>
            </p:extLst>
          </p:nvPr>
        </p:nvGraphicFramePr>
        <p:xfrm>
          <a:off x="457200" y="4343400"/>
          <a:ext cx="1824182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14" name="Equation" r:id="rId8" imgW="1002960" imgH="419040" progId="Equation.DSMT4">
                  <p:embed/>
                </p:oleObj>
              </mc:Choice>
              <mc:Fallback>
                <p:oleObj name="Equation" r:id="rId8" imgW="1002960" imgH="419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57200" y="4343400"/>
                        <a:ext cx="1824182" cy="76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F871DDF-C96D-4763-BCE5-20E68EAFE22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2142" y="5152879"/>
            <a:ext cx="3332285" cy="1080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3168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Об'єкт 3">
            <a:extLst>
              <a:ext uri="{FF2B5EF4-FFF2-40B4-BE49-F238E27FC236}">
                <a16:creationId xmlns:a16="http://schemas.microsoft.com/office/drawing/2014/main" id="{E2CB706B-DAF9-410C-8969-469D1740A32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22197752"/>
              </p:ext>
            </p:extLst>
          </p:nvPr>
        </p:nvGraphicFramePr>
        <p:xfrm>
          <a:off x="609600" y="210152"/>
          <a:ext cx="2181163" cy="1223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98" name="Equation" r:id="rId3" imgW="1765080" imgH="990360" progId="Equation.DSMT4">
                  <p:embed/>
                </p:oleObj>
              </mc:Choice>
              <mc:Fallback>
                <p:oleObj name="Equation" r:id="rId3" imgW="1765080" imgH="990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09600" y="210152"/>
                        <a:ext cx="2181163" cy="12239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'єкт 4">
            <a:extLst>
              <a:ext uri="{FF2B5EF4-FFF2-40B4-BE49-F238E27FC236}">
                <a16:creationId xmlns:a16="http://schemas.microsoft.com/office/drawing/2014/main" id="{CF747674-0727-4646-A253-C18C46132F9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8701106"/>
              </p:ext>
            </p:extLst>
          </p:nvPr>
        </p:nvGraphicFramePr>
        <p:xfrm>
          <a:off x="5935663" y="146050"/>
          <a:ext cx="2197100" cy="1335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99" name="Equation" r:id="rId5" imgW="1777680" imgH="1079280" progId="Equation.DSMT4">
                  <p:embed/>
                </p:oleObj>
              </mc:Choice>
              <mc:Fallback>
                <p:oleObj name="Equation" r:id="rId5" imgW="1777680" imgH="1079280" progId="Equation.DSMT4">
                  <p:embed/>
                  <p:pic>
                    <p:nvPicPr>
                      <p:cNvPr id="4" name="Об'єкт 3">
                        <a:extLst>
                          <a:ext uri="{FF2B5EF4-FFF2-40B4-BE49-F238E27FC236}">
                            <a16:creationId xmlns:a16="http://schemas.microsoft.com/office/drawing/2014/main" id="{E2CB706B-DAF9-410C-8969-469D1740A32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935663" y="146050"/>
                        <a:ext cx="2197100" cy="1335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017A511-D5E1-4612-A636-9DFAF15350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2400" y="1481138"/>
            <a:ext cx="5642251" cy="652463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0DF1B1E-B0CD-4BB9-B900-1207E34CA3A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2500702"/>
            <a:ext cx="9144000" cy="54729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E2B62F5-0775-4F63-A3A7-28EDCDE97609}"/>
              </a:ext>
            </a:extLst>
          </p:cNvPr>
          <p:cNvSpPr txBox="1"/>
          <p:nvPr/>
        </p:nvSpPr>
        <p:spPr>
          <a:xfrm>
            <a:off x="457200" y="3153165"/>
            <a:ext cx="37514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i="1" dirty="0">
                <a:solidFill>
                  <a:srgbClr val="7030A0"/>
                </a:solidFill>
              </a:rPr>
              <a:t>кількість мінімумів  - </a:t>
            </a:r>
            <a:r>
              <a:rPr lang="en-US" sz="2400" dirty="0">
                <a:solidFill>
                  <a:srgbClr val="7030A0"/>
                </a:solidFill>
              </a:rPr>
              <a:t>[b/</a:t>
            </a:r>
            <a:r>
              <a:rPr lang="en-US" sz="2400" dirty="0">
                <a:solidFill>
                  <a:srgbClr val="7030A0"/>
                </a:solidFill>
                <a:sym typeface="Symbol" panose="05050102010706020507" pitchFamily="18" charset="2"/>
              </a:rPr>
              <a:t></a:t>
            </a:r>
            <a:r>
              <a:rPr lang="en-US" sz="2400" dirty="0">
                <a:solidFill>
                  <a:srgbClr val="7030A0"/>
                </a:solidFill>
              </a:rPr>
              <a:t>]</a:t>
            </a:r>
            <a:endParaRPr lang="uk-UA" sz="2400" dirty="0">
              <a:solidFill>
                <a:srgbClr val="7030A0"/>
              </a:solidFill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EA5F23A-C682-4BA7-8328-19FC23D32A4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08633" y="3810001"/>
            <a:ext cx="4505325" cy="429897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868C657E-9A2F-48DA-9884-33FE78126BB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81600" y="4294457"/>
            <a:ext cx="2309813" cy="705948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BE16FD1-78F7-48B2-8F80-F205348315F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3962400"/>
            <a:ext cx="4295185" cy="2311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8073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E36B4CEB-31E1-4171-874D-0A043CF7ADF1}"/>
              </a:ext>
            </a:extLst>
          </p:cNvPr>
          <p:cNvCxnSpPr/>
          <p:nvPr/>
        </p:nvCxnSpPr>
        <p:spPr>
          <a:xfrm flipV="1">
            <a:off x="2819400" y="1676400"/>
            <a:ext cx="3962400" cy="17586"/>
          </a:xfrm>
          <a:prstGeom prst="line">
            <a:avLst/>
          </a:prstGeom>
          <a:ln w="19050">
            <a:solidFill>
              <a:srgbClr val="00B41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95AE339-CDEC-4FDF-AD57-50D82427F2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0400" y="228600"/>
            <a:ext cx="1905000" cy="2000250"/>
          </a:xfrm>
          <a:prstGeom prst="rect">
            <a:avLst/>
          </a:prstGeom>
        </p:spPr>
      </p:pic>
      <p:graphicFrame>
        <p:nvGraphicFramePr>
          <p:cNvPr id="2" name="Объект 1">
            <a:extLst>
              <a:ext uri="{FF2B5EF4-FFF2-40B4-BE49-F238E27FC236}">
                <a16:creationId xmlns:a16="http://schemas.microsoft.com/office/drawing/2014/main" id="{4A785F00-C6CB-4828-97AF-EFE6D9F6D30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77105311"/>
              </p:ext>
            </p:extLst>
          </p:nvPr>
        </p:nvGraphicFramePr>
        <p:xfrm>
          <a:off x="381000" y="685800"/>
          <a:ext cx="2540000" cy="635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019" name="Equation" r:id="rId4" imgW="965160" imgH="241200" progId="Equation.DSMT4">
                  <p:embed/>
                </p:oleObj>
              </mc:Choice>
              <mc:Fallback>
                <p:oleObj name="Equation" r:id="rId4" imgW="96516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81000" y="685800"/>
                        <a:ext cx="2540000" cy="635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46E471CA-A4EA-452D-8D82-206B065639C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0759919"/>
              </p:ext>
            </p:extLst>
          </p:nvPr>
        </p:nvGraphicFramePr>
        <p:xfrm>
          <a:off x="381000" y="50800"/>
          <a:ext cx="2006600" cy="635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020" name="Equation" r:id="rId6" imgW="761760" imgH="241200" progId="Equation.DSMT4">
                  <p:embed/>
                </p:oleObj>
              </mc:Choice>
              <mc:Fallback>
                <p:oleObj name="Equation" r:id="rId6" imgW="761760" imgH="241200" progId="Equation.DSMT4">
                  <p:embed/>
                  <p:pic>
                    <p:nvPicPr>
                      <p:cNvPr id="2" name="Объект 1">
                        <a:extLst>
                          <a:ext uri="{FF2B5EF4-FFF2-40B4-BE49-F238E27FC236}">
                            <a16:creationId xmlns:a16="http://schemas.microsoft.com/office/drawing/2014/main" id="{4A785F00-C6CB-4828-97AF-EFE6D9F6D30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81000" y="50800"/>
                        <a:ext cx="2006600" cy="635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" name="Прямая со стрелкой 5">
            <a:extLst>
              <a:ext uri="{FF2B5EF4-FFF2-40B4-BE49-F238E27FC236}">
                <a16:creationId xmlns:a16="http://schemas.microsoft.com/office/drawing/2014/main" id="{FA563F61-D52C-4552-B173-337576A8CA42}"/>
              </a:ext>
            </a:extLst>
          </p:cNvPr>
          <p:cNvCxnSpPr/>
          <p:nvPr/>
        </p:nvCxnSpPr>
        <p:spPr>
          <a:xfrm>
            <a:off x="3048000" y="1676400"/>
            <a:ext cx="16764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Прямая со стрелкой 6">
            <a:extLst>
              <a:ext uri="{FF2B5EF4-FFF2-40B4-BE49-F238E27FC236}">
                <a16:creationId xmlns:a16="http://schemas.microsoft.com/office/drawing/2014/main" id="{8F29B43B-B7DB-4D35-86B9-64C3565539B2}"/>
              </a:ext>
            </a:extLst>
          </p:cNvPr>
          <p:cNvCxnSpPr>
            <a:cxnSpLocks/>
          </p:cNvCxnSpPr>
          <p:nvPr/>
        </p:nvCxnSpPr>
        <p:spPr>
          <a:xfrm flipV="1">
            <a:off x="4699002" y="914400"/>
            <a:ext cx="1524000" cy="77152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 стрелкой 9">
            <a:extLst>
              <a:ext uri="{FF2B5EF4-FFF2-40B4-BE49-F238E27FC236}">
                <a16:creationId xmlns:a16="http://schemas.microsoft.com/office/drawing/2014/main" id="{CE625272-5BB5-4BC2-99E1-CD9C00F047BC}"/>
              </a:ext>
            </a:extLst>
          </p:cNvPr>
          <p:cNvCxnSpPr>
            <a:cxnSpLocks/>
          </p:cNvCxnSpPr>
          <p:nvPr/>
        </p:nvCxnSpPr>
        <p:spPr>
          <a:xfrm flipV="1">
            <a:off x="3048000" y="914400"/>
            <a:ext cx="3175002" cy="74441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Объект 11">
            <a:extLst>
              <a:ext uri="{FF2B5EF4-FFF2-40B4-BE49-F238E27FC236}">
                <a16:creationId xmlns:a16="http://schemas.microsoft.com/office/drawing/2014/main" id="{41DC6E74-7C84-45A3-8E29-5AA7E5A2CA7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6173443"/>
              </p:ext>
            </p:extLst>
          </p:nvPr>
        </p:nvGraphicFramePr>
        <p:xfrm>
          <a:off x="3733800" y="1693986"/>
          <a:ext cx="568325" cy="601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021" name="Equation" r:id="rId8" imgW="215640" imgH="228600" progId="Equation.DSMT4">
                  <p:embed/>
                </p:oleObj>
              </mc:Choice>
              <mc:Fallback>
                <p:oleObj name="Equation" r:id="rId8" imgW="215640" imgH="228600" progId="Equation.DSMT4">
                  <p:embed/>
                  <p:pic>
                    <p:nvPicPr>
                      <p:cNvPr id="4" name="Объект 3">
                        <a:extLst>
                          <a:ext uri="{FF2B5EF4-FFF2-40B4-BE49-F238E27FC236}">
                            <a16:creationId xmlns:a16="http://schemas.microsoft.com/office/drawing/2014/main" id="{46E471CA-A4EA-452D-8D82-206B065639C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733800" y="1693986"/>
                        <a:ext cx="568325" cy="6016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Объект 12">
            <a:extLst>
              <a:ext uri="{FF2B5EF4-FFF2-40B4-BE49-F238E27FC236}">
                <a16:creationId xmlns:a16="http://schemas.microsoft.com/office/drawing/2014/main" id="{C838A5DE-FB5C-40AE-AB26-1B558D82599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0014166"/>
              </p:ext>
            </p:extLst>
          </p:nvPr>
        </p:nvGraphicFramePr>
        <p:xfrm>
          <a:off x="5621340" y="1092323"/>
          <a:ext cx="601662" cy="601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022" name="Equation" r:id="rId10" imgW="228600" imgH="228600" progId="Equation.DSMT4">
                  <p:embed/>
                </p:oleObj>
              </mc:Choice>
              <mc:Fallback>
                <p:oleObj name="Equation" r:id="rId10" imgW="228600" imgH="228600" progId="Equation.DSMT4">
                  <p:embed/>
                  <p:pic>
                    <p:nvPicPr>
                      <p:cNvPr id="12" name="Объект 11">
                        <a:extLst>
                          <a:ext uri="{FF2B5EF4-FFF2-40B4-BE49-F238E27FC236}">
                            <a16:creationId xmlns:a16="http://schemas.microsoft.com/office/drawing/2014/main" id="{41DC6E74-7C84-45A3-8E29-5AA7E5A2CA7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621340" y="1092323"/>
                        <a:ext cx="601662" cy="6016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Объект 13">
            <a:extLst>
              <a:ext uri="{FF2B5EF4-FFF2-40B4-BE49-F238E27FC236}">
                <a16:creationId xmlns:a16="http://schemas.microsoft.com/office/drawing/2014/main" id="{4E59C663-5D3C-4188-B51D-6F6C9B96D39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86296164"/>
              </p:ext>
            </p:extLst>
          </p:nvPr>
        </p:nvGraphicFramePr>
        <p:xfrm>
          <a:off x="3651250" y="661499"/>
          <a:ext cx="1336675" cy="601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023" name="Equation" r:id="rId12" imgW="507960" imgH="228600" progId="Equation.DSMT4">
                  <p:embed/>
                </p:oleObj>
              </mc:Choice>
              <mc:Fallback>
                <p:oleObj name="Equation" r:id="rId12" imgW="507960" imgH="228600" progId="Equation.DSMT4">
                  <p:embed/>
                  <p:pic>
                    <p:nvPicPr>
                      <p:cNvPr id="13" name="Объект 12">
                        <a:extLst>
                          <a:ext uri="{FF2B5EF4-FFF2-40B4-BE49-F238E27FC236}">
                            <a16:creationId xmlns:a16="http://schemas.microsoft.com/office/drawing/2014/main" id="{C838A5DE-FB5C-40AE-AB26-1B558D82599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3651250" y="661499"/>
                        <a:ext cx="1336675" cy="6016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Дуга 16">
            <a:extLst>
              <a:ext uri="{FF2B5EF4-FFF2-40B4-BE49-F238E27FC236}">
                <a16:creationId xmlns:a16="http://schemas.microsoft.com/office/drawing/2014/main" id="{BFA70CC5-2840-4556-AEB3-1587161B60D0}"/>
              </a:ext>
            </a:extLst>
          </p:cNvPr>
          <p:cNvSpPr/>
          <p:nvPr/>
        </p:nvSpPr>
        <p:spPr>
          <a:xfrm>
            <a:off x="4770441" y="1435222"/>
            <a:ext cx="914400" cy="914400"/>
          </a:xfrm>
          <a:prstGeom prst="arc">
            <a:avLst>
              <a:gd name="adj1" fmla="val 16200000"/>
              <a:gd name="adj2" fmla="val 19967030"/>
            </a:avLst>
          </a:prstGeom>
          <a:ln w="19050">
            <a:solidFill>
              <a:srgbClr val="00B41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C468D2C-FC53-42DE-ADD0-11BED01D27AA}"/>
              </a:ext>
            </a:extLst>
          </p:cNvPr>
          <p:cNvSpPr txBox="1"/>
          <p:nvPr/>
        </p:nvSpPr>
        <p:spPr>
          <a:xfrm>
            <a:off x="5161816" y="1565598"/>
            <a:ext cx="533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3200" dirty="0">
                <a:solidFill>
                  <a:srgbClr val="00B415"/>
                </a:solidFill>
                <a:sym typeface="Symbol" panose="05050102010706020507" pitchFamily="18" charset="2"/>
              </a:rPr>
              <a:t></a:t>
            </a:r>
            <a:endParaRPr lang="uk-UA" sz="3200" dirty="0">
              <a:solidFill>
                <a:srgbClr val="00B415"/>
              </a:solidFill>
            </a:endParaRPr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4202FD7B-9FEF-4E9A-8987-681B08EC97C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28600" y="2370137"/>
            <a:ext cx="1677991" cy="441307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F9B6A02B-66B9-409E-B354-237229BC061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690202" y="2366176"/>
            <a:ext cx="2286000" cy="622527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1F31D336-49D6-4022-B3A9-906A99CE4D3D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43668" y="3302310"/>
            <a:ext cx="3624263" cy="667014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F7293443-29B9-4929-B8D0-138F1E9AC3B7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560277" y="3195750"/>
            <a:ext cx="4202723" cy="989846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A16CBCF5-4497-494A-8CE2-CB4522832AA7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67178" y="4689953"/>
            <a:ext cx="5410200" cy="1082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6701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362200" y="714027"/>
            <a:ext cx="6553200" cy="715963"/>
          </a:xfrm>
        </p:spPr>
        <p:txBody>
          <a:bodyPr>
            <a:normAutofit fontScale="90000"/>
          </a:bodyPr>
          <a:lstStyle/>
          <a:p>
            <a:pPr algn="l"/>
            <a:r>
              <a:rPr lang="ru-RU" sz="3600" dirty="0" err="1">
                <a:solidFill>
                  <a:srgbClr val="00B415"/>
                </a:solidFill>
              </a:rPr>
              <a:t>Дифракційна</a:t>
            </a:r>
            <a:r>
              <a:rPr lang="ru-RU" sz="3600" dirty="0">
                <a:solidFill>
                  <a:srgbClr val="00B415"/>
                </a:solidFill>
              </a:rPr>
              <a:t> </a:t>
            </a:r>
            <a:r>
              <a:rPr lang="ru-RU" sz="3600" dirty="0" err="1">
                <a:solidFill>
                  <a:srgbClr val="00B415"/>
                </a:solidFill>
              </a:rPr>
              <a:t>гратка</a:t>
            </a:r>
            <a:r>
              <a:rPr lang="ru-RU" sz="3600" dirty="0">
                <a:solidFill>
                  <a:srgbClr val="00B415"/>
                </a:solidFill>
              </a:rPr>
              <a:t>. </a:t>
            </a:r>
            <a:r>
              <a:rPr lang="ru-RU" sz="3600" dirty="0" err="1">
                <a:solidFill>
                  <a:srgbClr val="00B415"/>
                </a:solidFill>
              </a:rPr>
              <a:t>Дисперсія</a:t>
            </a:r>
            <a:r>
              <a:rPr lang="ru-RU" sz="3600" dirty="0">
                <a:solidFill>
                  <a:srgbClr val="00B415"/>
                </a:solidFill>
              </a:rPr>
              <a:t> і </a:t>
            </a:r>
            <a:r>
              <a:rPr lang="ru-RU" sz="3600" dirty="0" err="1">
                <a:solidFill>
                  <a:srgbClr val="00B415"/>
                </a:solidFill>
              </a:rPr>
              <a:t>роздільна</a:t>
            </a:r>
            <a:r>
              <a:rPr lang="ru-RU" sz="3600" dirty="0">
                <a:solidFill>
                  <a:srgbClr val="00B415"/>
                </a:solidFill>
              </a:rPr>
              <a:t> </a:t>
            </a:r>
            <a:r>
              <a:rPr lang="ru-RU" sz="3600" dirty="0" err="1">
                <a:solidFill>
                  <a:srgbClr val="00B415"/>
                </a:solidFill>
              </a:rPr>
              <a:t>здатність</a:t>
            </a:r>
            <a:r>
              <a:rPr lang="ru-RU" sz="3600" dirty="0">
                <a:solidFill>
                  <a:srgbClr val="00B415"/>
                </a:solidFill>
              </a:rPr>
              <a:t> </a:t>
            </a:r>
            <a:r>
              <a:rPr lang="ru-RU" sz="3600" dirty="0" err="1">
                <a:solidFill>
                  <a:srgbClr val="00B415"/>
                </a:solidFill>
              </a:rPr>
              <a:t>дифракційної</a:t>
            </a:r>
            <a:r>
              <a:rPr lang="ru-RU" sz="3600" dirty="0">
                <a:solidFill>
                  <a:srgbClr val="00B415"/>
                </a:solidFill>
              </a:rPr>
              <a:t> </a:t>
            </a:r>
            <a:r>
              <a:rPr lang="ru-RU" sz="3600" dirty="0" err="1">
                <a:solidFill>
                  <a:srgbClr val="00B415"/>
                </a:solidFill>
              </a:rPr>
              <a:t>гратки</a:t>
            </a:r>
            <a:r>
              <a:rPr lang="ru-RU" sz="3600" dirty="0">
                <a:solidFill>
                  <a:srgbClr val="00B415"/>
                </a:solidFill>
              </a:rPr>
              <a:t>. </a:t>
            </a:r>
            <a:r>
              <a:rPr lang="ru-RU" sz="3600" dirty="0" err="1">
                <a:solidFill>
                  <a:srgbClr val="00B415"/>
                </a:solidFill>
              </a:rPr>
              <a:t>Критерій</a:t>
            </a:r>
            <a:r>
              <a:rPr lang="ru-RU" sz="3600" dirty="0">
                <a:solidFill>
                  <a:srgbClr val="00B415"/>
                </a:solidFill>
              </a:rPr>
              <a:t> Релея. </a:t>
            </a:r>
            <a:endParaRPr lang="en-US" sz="3600" dirty="0">
              <a:solidFill>
                <a:srgbClr val="00B415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1F1E1C-4D62-4BD8-B36A-B9EE62FF3734}"/>
              </a:ext>
            </a:extLst>
          </p:cNvPr>
          <p:cNvSpPr txBox="1"/>
          <p:nvPr/>
        </p:nvSpPr>
        <p:spPr>
          <a:xfrm>
            <a:off x="2133600" y="4038600"/>
            <a:ext cx="40386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https://youtu.be/0rz1WWmts-c</a:t>
            </a:r>
            <a:endParaRPr lang="ru-UA" sz="2400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9B7983A-57CC-4589-9ABD-AEDF46D906D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2133600"/>
            <a:ext cx="1828800" cy="18288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3A08742-7DC7-452E-8111-928763DB3AA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8338" y="1981200"/>
            <a:ext cx="1828800" cy="18288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7A453F7-F4A4-4EC5-9977-872DD783F2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4764375"/>
            <a:ext cx="4876800" cy="1817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7809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840227C-1898-4924-B085-C0CCA89572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76200"/>
            <a:ext cx="2188633" cy="167640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3ED01CE-10BE-4B3D-82FF-4B5CAD72AD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8137" y="0"/>
            <a:ext cx="3525864" cy="1600200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E8683FC0-F22A-42B0-9263-01BC28886A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045" y="0"/>
            <a:ext cx="2948880" cy="2699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5336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E13525C-D42B-4B83-9864-D8C20F74F3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313890"/>
            <a:ext cx="2495238" cy="311511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4D8E4A2-C12C-4ED3-B243-836664690E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609600"/>
            <a:ext cx="2619375" cy="174307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3EE387B-6F37-4BDB-96C1-6DDFB2DF92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3886200"/>
            <a:ext cx="1800225" cy="1647825"/>
          </a:xfrm>
          <a:prstGeom prst="rect">
            <a:avLst/>
          </a:prstGeom>
        </p:spPr>
      </p:pic>
      <p:graphicFrame>
        <p:nvGraphicFramePr>
          <p:cNvPr id="8" name="Объект 7">
            <a:extLst>
              <a:ext uri="{FF2B5EF4-FFF2-40B4-BE49-F238E27FC236}">
                <a16:creationId xmlns:a16="http://schemas.microsoft.com/office/drawing/2014/main" id="{4B62462B-F2A8-4975-8A43-B98B2E10701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8863350"/>
              </p:ext>
            </p:extLst>
          </p:nvPr>
        </p:nvGraphicFramePr>
        <p:xfrm>
          <a:off x="4542692" y="2678112"/>
          <a:ext cx="4078288" cy="406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07" name="Точечный рисунок" r:id="rId6" imgW="9144000" imgH="9144000" progId="Paint.Picture">
                  <p:embed/>
                </p:oleObj>
              </mc:Choice>
              <mc:Fallback>
                <p:oleObj name="Точечный рисунок" r:id="rId6" imgW="9144000" imgH="914400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542692" y="2678112"/>
                        <a:ext cx="4078288" cy="406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90921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C3DF23B-6E5C-45D5-80D5-5EE3C1E792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18640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491102C-DE81-4E2E-8FDF-F49DE96525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304800"/>
            <a:ext cx="3238500" cy="485775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B89D551-E6CE-408D-A41C-1DD0ABF760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5334000"/>
            <a:ext cx="3271022" cy="12192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6CD4F63-C723-404D-99F4-1C15DA1CAD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6902" y="-76200"/>
            <a:ext cx="3429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13943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4660191-D768-4D4F-AB71-5619DC4C33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360485"/>
            <a:ext cx="4064000" cy="30480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1F5B5F8-1764-4E74-B54D-262D6D717B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3962400"/>
            <a:ext cx="3238500" cy="1409700"/>
          </a:xfrm>
          <a:prstGeom prst="rect">
            <a:avLst/>
          </a:prstGeom>
        </p:spPr>
      </p:pic>
      <p:pic>
        <p:nvPicPr>
          <p:cNvPr id="46082" name="Picture 2" descr="Хвильова оптика. Дифракція світла.">
            <a:extLst>
              <a:ext uri="{FF2B5EF4-FFF2-40B4-BE49-F238E27FC236}">
                <a16:creationId xmlns:a16="http://schemas.microsoft.com/office/drawing/2014/main" id="{02187F21-76CC-4C53-83A1-F9D76639EF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631947"/>
            <a:ext cx="1819275" cy="2505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95632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8AF78834-1908-4605-ABDD-8CC4527787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304800"/>
            <a:ext cx="3804997" cy="1141499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69FB4DA-68A0-44B4-99A6-59AEEB9F67E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193895"/>
            <a:ext cx="3429000" cy="2331720"/>
          </a:xfrm>
          <a:prstGeom prst="rect">
            <a:avLst/>
          </a:prstGeom>
        </p:spPr>
      </p:pic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62191116-1B46-440B-8322-D52ACD59D73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70311919"/>
              </p:ext>
            </p:extLst>
          </p:nvPr>
        </p:nvGraphicFramePr>
        <p:xfrm>
          <a:off x="1704975" y="1928813"/>
          <a:ext cx="3103563" cy="523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0" name="Equation" r:id="rId5" imgW="1206360" imgH="203040" progId="Equation.DSMT4">
                  <p:embed/>
                </p:oleObj>
              </mc:Choice>
              <mc:Fallback>
                <p:oleObj name="Equation" r:id="rId5" imgW="120636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704975" y="1928813"/>
                        <a:ext cx="3103563" cy="523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E33EDEE-46DF-4684-B7CD-CA11FD1AF1D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400" y="3132580"/>
            <a:ext cx="3452420" cy="1031383"/>
          </a:xfrm>
          <a:prstGeom prst="rect">
            <a:avLst/>
          </a:prstGeom>
        </p:spPr>
      </p:pic>
      <p:graphicFrame>
        <p:nvGraphicFramePr>
          <p:cNvPr id="8" name="Объект 7">
            <a:extLst>
              <a:ext uri="{FF2B5EF4-FFF2-40B4-BE49-F238E27FC236}">
                <a16:creationId xmlns:a16="http://schemas.microsoft.com/office/drawing/2014/main" id="{B0ECAF2C-478B-4FAA-AC55-7BA99F8519B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5073874"/>
              </p:ext>
            </p:extLst>
          </p:nvPr>
        </p:nvGraphicFramePr>
        <p:xfrm>
          <a:off x="4870450" y="3205163"/>
          <a:ext cx="2914650" cy="885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1" name="Equation" r:id="rId8" imgW="1295280" imgH="393480" progId="Equation.DSMT4">
                  <p:embed/>
                </p:oleObj>
              </mc:Choice>
              <mc:Fallback>
                <p:oleObj name="Equation" r:id="rId8" imgW="1295280" imgH="393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870450" y="3205163"/>
                        <a:ext cx="2914650" cy="885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Объект 8">
            <a:extLst>
              <a:ext uri="{FF2B5EF4-FFF2-40B4-BE49-F238E27FC236}">
                <a16:creationId xmlns:a16="http://schemas.microsoft.com/office/drawing/2014/main" id="{C9FDA0BA-A9D2-4278-B948-958874ECB0C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53449807"/>
              </p:ext>
            </p:extLst>
          </p:nvPr>
        </p:nvGraphicFramePr>
        <p:xfrm>
          <a:off x="1143000" y="4437754"/>
          <a:ext cx="3036850" cy="10313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2" name="Equation" r:id="rId10" imgW="672840" imgH="228600" progId="Equation.DSMT4">
                  <p:embed/>
                </p:oleObj>
              </mc:Choice>
              <mc:Fallback>
                <p:oleObj name="Equation" r:id="rId10" imgW="67284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143000" y="4437754"/>
                        <a:ext cx="3036850" cy="103138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2BFB6EF-BFB2-4718-A3D9-6DB15EEFFEAC}"/>
              </a:ext>
            </a:extLst>
          </p:cNvPr>
          <p:cNvSpPr txBox="1"/>
          <p:nvPr/>
        </p:nvSpPr>
        <p:spPr>
          <a:xfrm>
            <a:off x="4479352" y="4691835"/>
            <a:ext cx="36968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b="1" i="1" dirty="0"/>
              <a:t>інтенсивність світла</a:t>
            </a:r>
            <a:endParaRPr lang="ru-UA" sz="2800" b="1" i="1" dirty="0"/>
          </a:p>
        </p:txBody>
      </p:sp>
      <p:graphicFrame>
        <p:nvGraphicFramePr>
          <p:cNvPr id="11" name="Объект 10">
            <a:extLst>
              <a:ext uri="{FF2B5EF4-FFF2-40B4-BE49-F238E27FC236}">
                <a16:creationId xmlns:a16="http://schemas.microsoft.com/office/drawing/2014/main" id="{2C87BF6B-9F95-4786-9370-34818F15575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1080051"/>
              </p:ext>
            </p:extLst>
          </p:nvPr>
        </p:nvGraphicFramePr>
        <p:xfrm>
          <a:off x="3189256" y="5501914"/>
          <a:ext cx="2298281" cy="823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3" name="Equation" r:id="rId12" imgW="672840" imgH="241200" progId="Equation.DSMT4">
                  <p:embed/>
                </p:oleObj>
              </mc:Choice>
              <mc:Fallback>
                <p:oleObj name="Equation" r:id="rId12" imgW="67284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3189256" y="5501914"/>
                        <a:ext cx="2298281" cy="8239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2797400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9303354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362200" y="714027"/>
            <a:ext cx="6553200" cy="715963"/>
          </a:xfrm>
        </p:spPr>
        <p:txBody>
          <a:bodyPr>
            <a:normAutofit fontScale="90000"/>
          </a:bodyPr>
          <a:lstStyle/>
          <a:p>
            <a:pPr algn="l"/>
            <a:r>
              <a:rPr lang="ru-RU" sz="3600" dirty="0" err="1">
                <a:solidFill>
                  <a:srgbClr val="4D4D4D"/>
                </a:solidFill>
              </a:rPr>
              <a:t>Поляризація</a:t>
            </a:r>
            <a:r>
              <a:rPr lang="ru-RU" sz="3600" dirty="0">
                <a:solidFill>
                  <a:srgbClr val="4D4D4D"/>
                </a:solidFill>
              </a:rPr>
              <a:t> </a:t>
            </a:r>
            <a:r>
              <a:rPr lang="ru-RU" sz="3600" dirty="0" err="1">
                <a:solidFill>
                  <a:srgbClr val="4D4D4D"/>
                </a:solidFill>
              </a:rPr>
              <a:t>світла</a:t>
            </a:r>
            <a:r>
              <a:rPr lang="ru-RU" sz="3600" dirty="0">
                <a:solidFill>
                  <a:srgbClr val="4D4D4D"/>
                </a:solidFill>
              </a:rPr>
              <a:t>. </a:t>
            </a:r>
            <a:r>
              <a:rPr lang="ru-RU" sz="3600" dirty="0" err="1">
                <a:solidFill>
                  <a:srgbClr val="4D4D4D"/>
                </a:solidFill>
              </a:rPr>
              <a:t>Природне</a:t>
            </a:r>
            <a:r>
              <a:rPr lang="ru-RU" sz="3600" dirty="0">
                <a:solidFill>
                  <a:srgbClr val="4D4D4D"/>
                </a:solidFill>
              </a:rPr>
              <a:t> та </a:t>
            </a:r>
            <a:r>
              <a:rPr lang="ru-RU" sz="3600" dirty="0" err="1">
                <a:solidFill>
                  <a:srgbClr val="4D4D4D"/>
                </a:solidFill>
              </a:rPr>
              <a:t>поляризоване</a:t>
            </a:r>
            <a:r>
              <a:rPr lang="ru-RU" sz="3600" dirty="0">
                <a:solidFill>
                  <a:srgbClr val="4D4D4D"/>
                </a:solidFill>
              </a:rPr>
              <a:t> </a:t>
            </a:r>
            <a:r>
              <a:rPr lang="ru-RU" sz="3600" dirty="0" err="1">
                <a:solidFill>
                  <a:srgbClr val="4D4D4D"/>
                </a:solidFill>
              </a:rPr>
              <a:t>світло</a:t>
            </a:r>
            <a:r>
              <a:rPr lang="ru-RU" sz="3600" dirty="0">
                <a:solidFill>
                  <a:srgbClr val="4D4D4D"/>
                </a:solidFill>
              </a:rPr>
              <a:t>. Закон </a:t>
            </a:r>
            <a:r>
              <a:rPr lang="ru-RU" sz="3600" dirty="0" err="1">
                <a:solidFill>
                  <a:srgbClr val="4D4D4D"/>
                </a:solidFill>
              </a:rPr>
              <a:t>Малюса</a:t>
            </a:r>
            <a:r>
              <a:rPr lang="ru-RU" sz="3600" dirty="0">
                <a:solidFill>
                  <a:srgbClr val="4D4D4D"/>
                </a:solidFill>
              </a:rPr>
              <a:t>. </a:t>
            </a:r>
            <a:endParaRPr lang="en-US" sz="3600" dirty="0">
              <a:solidFill>
                <a:srgbClr val="4D4D4D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6EC12C-2C99-4E47-9D38-20D6506B2A9B}"/>
              </a:ext>
            </a:extLst>
          </p:cNvPr>
          <p:cNvSpPr txBox="1"/>
          <p:nvPr/>
        </p:nvSpPr>
        <p:spPr>
          <a:xfrm>
            <a:off x="4361227" y="5530621"/>
            <a:ext cx="18559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Етьєн Луї </a:t>
            </a:r>
            <a:r>
              <a:rPr lang="uk-UA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Малюс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259A836-6438-42C1-B398-BF94B4265F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1828800"/>
            <a:ext cx="2680773" cy="3635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19279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40F065C-F38C-4501-B63D-9763CA4ABC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066800"/>
            <a:ext cx="5080000" cy="38100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0C645EE-6514-4D6E-836A-689B39B115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7854" y="1066046"/>
            <a:ext cx="3867271" cy="18288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C5F4601-9DC7-416A-9651-E364B682D6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400" y="2931059"/>
            <a:ext cx="2994314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30645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7341851-306A-4DAD-96DD-A2DA12A82E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344" y="978858"/>
            <a:ext cx="457200" cy="113347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316E395-29B3-4CC3-9537-04F3100885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325" y="978858"/>
            <a:ext cx="1143000" cy="112395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49EB801-5081-4E35-882C-02221905D9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400" y="1116970"/>
            <a:ext cx="1143000" cy="847725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71E454ED-1755-43B4-A627-27A435D1C03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2625788"/>
            <a:ext cx="2095500" cy="1304925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C52A13C0-4401-4F1F-8F32-CB2945879D3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3962400"/>
            <a:ext cx="2833118" cy="2153857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4064994C-2948-4EBC-863B-03FAE43BE3B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325" y="4174685"/>
            <a:ext cx="2322150" cy="1828800"/>
          </a:xfrm>
          <a:prstGeom prst="rect">
            <a:avLst/>
          </a:prstGeom>
        </p:spPr>
      </p:pic>
      <p:sp>
        <p:nvSpPr>
          <p:cNvPr id="18" name="AutoShape 68">
            <a:extLst>
              <a:ext uri="{FF2B5EF4-FFF2-40B4-BE49-F238E27FC236}">
                <a16:creationId xmlns:a16="http://schemas.microsoft.com/office/drawing/2014/main" id="{A259CFEF-E824-4C4D-A400-D88CBDB4CDFA}"/>
              </a:ext>
            </a:extLst>
          </p:cNvPr>
          <p:cNvSpPr>
            <a:spLocks noChangeArrowheads="1"/>
          </p:cNvSpPr>
          <p:nvPr/>
        </p:nvSpPr>
        <p:spPr bwMode="gray">
          <a:xfrm>
            <a:off x="321382" y="127868"/>
            <a:ext cx="2420325" cy="635000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shade val="46275"/>
                        <a:invGamma/>
                      </a:schemeClr>
                    </a:gs>
                    <a:gs pos="50000">
                      <a:schemeClr val="hlink"/>
                    </a:gs>
                    <a:gs pos="100000">
                      <a:schemeClr val="hlink">
                        <a:gamma/>
                        <a:shade val="4627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bg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latinLnBrk="1">
              <a:defRPr/>
            </a:pPr>
            <a:r>
              <a:rPr kumimoji="1" lang="uk-UA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ea typeface="굴림" pitchFamily="34" charset="-127"/>
              </a:rPr>
              <a:t>лінійно </a:t>
            </a:r>
          </a:p>
          <a:p>
            <a:pPr algn="ctr" latinLnBrk="1">
              <a:defRPr/>
            </a:pPr>
            <a:r>
              <a:rPr kumimoji="1" lang="uk-UA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ea typeface="굴림" pitchFamily="34" charset="-127"/>
              </a:rPr>
              <a:t>поляризоване</a:t>
            </a:r>
            <a:endParaRPr kumimoji="1" lang="en-US" altLang="ko-KR" sz="2800" dirty="0">
              <a:solidFill>
                <a:schemeClr val="tx1">
                  <a:lumMod val="85000"/>
                  <a:lumOff val="15000"/>
                </a:schemeClr>
              </a:solidFill>
              <a:ea typeface="굴림" pitchFamily="34" charset="-127"/>
            </a:endParaRPr>
          </a:p>
        </p:txBody>
      </p:sp>
      <p:sp>
        <p:nvSpPr>
          <p:cNvPr id="19" name="AutoShape 68">
            <a:extLst>
              <a:ext uri="{FF2B5EF4-FFF2-40B4-BE49-F238E27FC236}">
                <a16:creationId xmlns:a16="http://schemas.microsoft.com/office/drawing/2014/main" id="{6FDBD0C5-027F-4FFE-8730-0C0EFCD3D238}"/>
              </a:ext>
            </a:extLst>
          </p:cNvPr>
          <p:cNvSpPr>
            <a:spLocks noChangeArrowheads="1"/>
          </p:cNvSpPr>
          <p:nvPr/>
        </p:nvSpPr>
        <p:spPr bwMode="gray">
          <a:xfrm>
            <a:off x="3058700" y="158518"/>
            <a:ext cx="2420325" cy="635000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shade val="46275"/>
                        <a:invGamma/>
                      </a:schemeClr>
                    </a:gs>
                    <a:gs pos="50000">
                      <a:schemeClr val="hlink"/>
                    </a:gs>
                    <a:gs pos="100000">
                      <a:schemeClr val="hlink">
                        <a:gamma/>
                        <a:shade val="4627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bg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latinLnBrk="1">
              <a:defRPr/>
            </a:pPr>
            <a:r>
              <a:rPr kumimoji="1" lang="uk-UA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ea typeface="굴림" pitchFamily="34" charset="-127"/>
              </a:rPr>
              <a:t>циркулярно </a:t>
            </a:r>
          </a:p>
          <a:p>
            <a:pPr algn="ctr" latinLnBrk="1">
              <a:defRPr/>
            </a:pPr>
            <a:r>
              <a:rPr kumimoji="1" lang="uk-UA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ea typeface="굴림" pitchFamily="34" charset="-127"/>
              </a:rPr>
              <a:t>поляризоване</a:t>
            </a:r>
            <a:endParaRPr kumimoji="1" lang="en-US" altLang="ko-KR" sz="2800" dirty="0">
              <a:solidFill>
                <a:schemeClr val="tx1">
                  <a:lumMod val="85000"/>
                  <a:lumOff val="15000"/>
                </a:schemeClr>
              </a:solidFill>
              <a:ea typeface="굴림" pitchFamily="34" charset="-127"/>
            </a:endParaRPr>
          </a:p>
        </p:txBody>
      </p:sp>
      <p:sp>
        <p:nvSpPr>
          <p:cNvPr id="20" name="AutoShape 68">
            <a:extLst>
              <a:ext uri="{FF2B5EF4-FFF2-40B4-BE49-F238E27FC236}">
                <a16:creationId xmlns:a16="http://schemas.microsoft.com/office/drawing/2014/main" id="{20589387-6675-45A9-88DE-1286AD14F213}"/>
              </a:ext>
            </a:extLst>
          </p:cNvPr>
          <p:cNvSpPr>
            <a:spLocks noChangeArrowheads="1"/>
          </p:cNvSpPr>
          <p:nvPr/>
        </p:nvSpPr>
        <p:spPr bwMode="gray">
          <a:xfrm>
            <a:off x="6402293" y="158518"/>
            <a:ext cx="2420325" cy="635000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shade val="46275"/>
                        <a:invGamma/>
                      </a:schemeClr>
                    </a:gs>
                    <a:gs pos="50000">
                      <a:schemeClr val="hlink"/>
                    </a:gs>
                    <a:gs pos="100000">
                      <a:schemeClr val="hlink">
                        <a:gamma/>
                        <a:shade val="4627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bg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latinLnBrk="1">
              <a:defRPr/>
            </a:pPr>
            <a:r>
              <a:rPr kumimoji="1" lang="uk-UA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ea typeface="굴림" pitchFamily="34" charset="-127"/>
              </a:rPr>
              <a:t>еліптично </a:t>
            </a:r>
          </a:p>
          <a:p>
            <a:pPr algn="ctr" latinLnBrk="1">
              <a:defRPr/>
            </a:pPr>
            <a:r>
              <a:rPr kumimoji="1" lang="uk-UA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ea typeface="굴림" pitchFamily="34" charset="-127"/>
              </a:rPr>
              <a:t>поляризоване</a:t>
            </a:r>
            <a:endParaRPr kumimoji="1" lang="en-US" altLang="ko-KR" sz="2800" dirty="0">
              <a:solidFill>
                <a:schemeClr val="tx1">
                  <a:lumMod val="85000"/>
                  <a:lumOff val="15000"/>
                </a:schemeClr>
              </a:solidFill>
              <a:ea typeface="굴림" pitchFamily="34" charset="-127"/>
            </a:endParaRPr>
          </a:p>
        </p:txBody>
      </p:sp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0D8AF72E-75E7-4C87-8EF6-649F7EEE6E5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1346" y="3016313"/>
            <a:ext cx="1243107" cy="1828800"/>
          </a:xfrm>
          <a:prstGeom prst="rect">
            <a:avLst/>
          </a:prstGeom>
        </p:spPr>
      </p:pic>
      <p:sp>
        <p:nvSpPr>
          <p:cNvPr id="23" name="AutoShape 68">
            <a:extLst>
              <a:ext uri="{FF2B5EF4-FFF2-40B4-BE49-F238E27FC236}">
                <a16:creationId xmlns:a16="http://schemas.microsoft.com/office/drawing/2014/main" id="{CC1F5D8D-43D1-420B-9FDE-0DCCF20E0A30}"/>
              </a:ext>
            </a:extLst>
          </p:cNvPr>
          <p:cNvSpPr>
            <a:spLocks noChangeArrowheads="1"/>
          </p:cNvSpPr>
          <p:nvPr/>
        </p:nvSpPr>
        <p:spPr bwMode="gray">
          <a:xfrm>
            <a:off x="6553200" y="2186584"/>
            <a:ext cx="2420325" cy="635000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shade val="46275"/>
                        <a:invGamma/>
                      </a:schemeClr>
                    </a:gs>
                    <a:gs pos="50000">
                      <a:schemeClr val="hlink"/>
                    </a:gs>
                    <a:gs pos="100000">
                      <a:schemeClr val="hlink">
                        <a:gamma/>
                        <a:shade val="4627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bg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latinLnBrk="1">
              <a:defRPr/>
            </a:pPr>
            <a:r>
              <a:rPr kumimoji="1" lang="uk-UA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ea typeface="굴림" pitchFamily="34" charset="-127"/>
              </a:rPr>
              <a:t>частково </a:t>
            </a:r>
          </a:p>
          <a:p>
            <a:pPr algn="ctr" latinLnBrk="1">
              <a:defRPr/>
            </a:pPr>
            <a:r>
              <a:rPr kumimoji="1" lang="uk-UA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ea typeface="굴림" pitchFamily="34" charset="-127"/>
              </a:rPr>
              <a:t>поляризоване</a:t>
            </a:r>
            <a:endParaRPr kumimoji="1" lang="en-US" altLang="ko-KR" sz="2800" dirty="0">
              <a:solidFill>
                <a:schemeClr val="tx1">
                  <a:lumMod val="85000"/>
                  <a:lumOff val="15000"/>
                </a:schemeClr>
              </a:solidFill>
              <a:ea typeface="굴림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8569383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DBF18A6-3257-4746-A8C0-20229AE7EC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381000"/>
            <a:ext cx="4857750" cy="253365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668AECC-5106-4B98-83C8-761AD65670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3581400"/>
            <a:ext cx="3914775" cy="1804396"/>
          </a:xfrm>
          <a:prstGeom prst="rect">
            <a:avLst/>
          </a:prstGeom>
        </p:spPr>
      </p:pic>
      <p:graphicFrame>
        <p:nvGraphicFramePr>
          <p:cNvPr id="4" name="Об'єкт 3">
            <a:extLst>
              <a:ext uri="{FF2B5EF4-FFF2-40B4-BE49-F238E27FC236}">
                <a16:creationId xmlns:a16="http://schemas.microsoft.com/office/drawing/2014/main" id="{CAEABE43-4355-477D-8E06-E8FB73D8ACF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32262898"/>
              </p:ext>
            </p:extLst>
          </p:nvPr>
        </p:nvGraphicFramePr>
        <p:xfrm>
          <a:off x="5605463" y="3811588"/>
          <a:ext cx="1436687" cy="461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98" name="Equation" r:id="rId5" imgW="787320" imgH="253800" progId="Equation.DSMT4">
                  <p:embed/>
                </p:oleObj>
              </mc:Choice>
              <mc:Fallback>
                <p:oleObj name="Equation" r:id="rId5" imgW="787320" imgH="253800" progId="Equation.DSMT4">
                  <p:embed/>
                  <p:pic>
                    <p:nvPicPr>
                      <p:cNvPr id="4" name="Об'єкт 3">
                        <a:extLst>
                          <a:ext uri="{FF2B5EF4-FFF2-40B4-BE49-F238E27FC236}">
                            <a16:creationId xmlns:a16="http://schemas.microsoft.com/office/drawing/2014/main" id="{E2CB706B-DAF9-410C-8969-469D1740A32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605463" y="3811588"/>
                        <a:ext cx="1436687" cy="4619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E8CB363-5F0F-432D-BE75-9EA6863C1DF7}"/>
              </a:ext>
            </a:extLst>
          </p:cNvPr>
          <p:cNvSpPr txBox="1"/>
          <p:nvPr/>
        </p:nvSpPr>
        <p:spPr>
          <a:xfrm>
            <a:off x="4876801" y="3350567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i="1" dirty="0">
                <a:solidFill>
                  <a:srgbClr val="7030A0"/>
                </a:solidFill>
              </a:rPr>
              <a:t>природнє</a:t>
            </a:r>
            <a:endParaRPr lang="uk-UA" sz="2400" dirty="0">
              <a:solidFill>
                <a:srgbClr val="7030A0"/>
              </a:solidFill>
            </a:endParaRPr>
          </a:p>
        </p:txBody>
      </p:sp>
      <p:graphicFrame>
        <p:nvGraphicFramePr>
          <p:cNvPr id="6" name="Об'єкт 3">
            <a:extLst>
              <a:ext uri="{FF2B5EF4-FFF2-40B4-BE49-F238E27FC236}">
                <a16:creationId xmlns:a16="http://schemas.microsoft.com/office/drawing/2014/main" id="{65814E79-99ED-4E78-905F-F705868AEAF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09080022"/>
              </p:ext>
            </p:extLst>
          </p:nvPr>
        </p:nvGraphicFramePr>
        <p:xfrm>
          <a:off x="7620000" y="3904009"/>
          <a:ext cx="835025" cy="369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99" name="Equation" r:id="rId7" imgW="457200" imgH="203040" progId="Equation.DSMT4">
                  <p:embed/>
                </p:oleObj>
              </mc:Choice>
              <mc:Fallback>
                <p:oleObj name="Equation" r:id="rId7" imgW="457200" imgH="203040" progId="Equation.DSMT4">
                  <p:embed/>
                  <p:pic>
                    <p:nvPicPr>
                      <p:cNvPr id="4" name="Об'єкт 3">
                        <a:extLst>
                          <a:ext uri="{FF2B5EF4-FFF2-40B4-BE49-F238E27FC236}">
                            <a16:creationId xmlns:a16="http://schemas.microsoft.com/office/drawing/2014/main" id="{CAEABE43-4355-477D-8E06-E8FB73D8ACF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620000" y="3904009"/>
                        <a:ext cx="835025" cy="3698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'єкт 3">
            <a:extLst>
              <a:ext uri="{FF2B5EF4-FFF2-40B4-BE49-F238E27FC236}">
                <a16:creationId xmlns:a16="http://schemas.microsoft.com/office/drawing/2014/main" id="{3B29491E-C47F-4122-A4BF-C9A2D57BE4D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463472"/>
              </p:ext>
            </p:extLst>
          </p:nvPr>
        </p:nvGraphicFramePr>
        <p:xfrm>
          <a:off x="5659438" y="4924425"/>
          <a:ext cx="1112837" cy="46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000" name="Equation" r:id="rId9" imgW="609480" imgH="253800" progId="Equation.DSMT4">
                  <p:embed/>
                </p:oleObj>
              </mc:Choice>
              <mc:Fallback>
                <p:oleObj name="Equation" r:id="rId9" imgW="609480" imgH="253800" progId="Equation.DSMT4">
                  <p:embed/>
                  <p:pic>
                    <p:nvPicPr>
                      <p:cNvPr id="4" name="Об'єкт 3">
                        <a:extLst>
                          <a:ext uri="{FF2B5EF4-FFF2-40B4-BE49-F238E27FC236}">
                            <a16:creationId xmlns:a16="http://schemas.microsoft.com/office/drawing/2014/main" id="{CAEABE43-4355-477D-8E06-E8FB73D8ACF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659438" y="4924425"/>
                        <a:ext cx="1112837" cy="4619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877A293D-6942-4C50-B0BB-36FE58EB509B}"/>
              </a:ext>
            </a:extLst>
          </p:cNvPr>
          <p:cNvSpPr txBox="1"/>
          <p:nvPr/>
        </p:nvSpPr>
        <p:spPr>
          <a:xfrm>
            <a:off x="4768594" y="4462466"/>
            <a:ext cx="31562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UA" sz="2400" i="1" dirty="0" err="1">
                <a:solidFill>
                  <a:srgbClr val="0066FF"/>
                </a:solidFill>
              </a:rPr>
              <a:t>плоскополяризоване</a:t>
            </a:r>
            <a:endParaRPr lang="uk-UA" sz="2400" dirty="0">
              <a:solidFill>
                <a:srgbClr val="0066FF"/>
              </a:solidFill>
            </a:endParaRPr>
          </a:p>
        </p:txBody>
      </p:sp>
      <p:graphicFrame>
        <p:nvGraphicFramePr>
          <p:cNvPr id="10" name="Об'єкт 3">
            <a:extLst>
              <a:ext uri="{FF2B5EF4-FFF2-40B4-BE49-F238E27FC236}">
                <a16:creationId xmlns:a16="http://schemas.microsoft.com/office/drawing/2014/main" id="{FB035D12-64A2-444E-8807-5421D8A94DD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55986300"/>
              </p:ext>
            </p:extLst>
          </p:nvPr>
        </p:nvGraphicFramePr>
        <p:xfrm>
          <a:off x="5659438" y="5475291"/>
          <a:ext cx="765175" cy="346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001" name="Equation" r:id="rId11" imgW="419040" imgH="190440" progId="Equation.DSMT4">
                  <p:embed/>
                </p:oleObj>
              </mc:Choice>
              <mc:Fallback>
                <p:oleObj name="Equation" r:id="rId11" imgW="419040" imgH="190440" progId="Equation.DSMT4">
                  <p:embed/>
                  <p:pic>
                    <p:nvPicPr>
                      <p:cNvPr id="6" name="Об'єкт 3">
                        <a:extLst>
                          <a:ext uri="{FF2B5EF4-FFF2-40B4-BE49-F238E27FC236}">
                            <a16:creationId xmlns:a16="http://schemas.microsoft.com/office/drawing/2014/main" id="{65814E79-99ED-4E78-905F-F705868AEAF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5659438" y="5475291"/>
                        <a:ext cx="765175" cy="346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4186026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C97905E-F468-40DB-B47F-11B6ED5649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28600"/>
            <a:ext cx="7561907" cy="5671430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643A4F7A-A205-4840-9777-1A7A58DD33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000" y="4419600"/>
            <a:ext cx="30480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18498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C7C401A-494D-4E88-99BB-8C74F0D52D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600200"/>
            <a:ext cx="7938247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69757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362200" y="714027"/>
            <a:ext cx="6553200" cy="715963"/>
          </a:xfrm>
        </p:spPr>
        <p:txBody>
          <a:bodyPr>
            <a:normAutofit fontScale="90000"/>
          </a:bodyPr>
          <a:lstStyle/>
          <a:p>
            <a:pPr algn="l"/>
            <a:r>
              <a:rPr lang="ru-RU" sz="3600" dirty="0" err="1">
                <a:solidFill>
                  <a:srgbClr val="4D4D4D"/>
                </a:solidFill>
              </a:rPr>
              <a:t>Поляризація</a:t>
            </a:r>
            <a:r>
              <a:rPr lang="ru-RU" sz="3600" dirty="0">
                <a:solidFill>
                  <a:srgbClr val="4D4D4D"/>
                </a:solidFill>
              </a:rPr>
              <a:t> при </a:t>
            </a:r>
            <a:r>
              <a:rPr lang="ru-RU" sz="3600" dirty="0" err="1">
                <a:solidFill>
                  <a:srgbClr val="4D4D4D"/>
                </a:solidFill>
              </a:rPr>
              <a:t>відбиванні</a:t>
            </a:r>
            <a:r>
              <a:rPr lang="ru-RU" sz="3600" dirty="0">
                <a:solidFill>
                  <a:srgbClr val="4D4D4D"/>
                </a:solidFill>
              </a:rPr>
              <a:t> та </a:t>
            </a:r>
            <a:r>
              <a:rPr lang="ru-RU" sz="3600" dirty="0" err="1">
                <a:solidFill>
                  <a:srgbClr val="4D4D4D"/>
                </a:solidFill>
              </a:rPr>
              <a:t>заломленні</a:t>
            </a:r>
            <a:r>
              <a:rPr lang="ru-RU" sz="3600" dirty="0">
                <a:solidFill>
                  <a:srgbClr val="4D4D4D"/>
                </a:solidFill>
              </a:rPr>
              <a:t>. </a:t>
            </a:r>
            <a:endParaRPr lang="en-US" sz="3600" dirty="0">
              <a:solidFill>
                <a:srgbClr val="4D4D4D"/>
              </a:solidFill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DB5DD58-63A9-422B-AE39-67A45B659D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2514600"/>
            <a:ext cx="4345511" cy="3344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76930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E50462A-8293-4C66-BF3C-7FC0F78647A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23446"/>
            <a:ext cx="4637627" cy="40386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17AA3AE-C92F-414C-9B0D-EE93B7E844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175846"/>
            <a:ext cx="3527946" cy="35814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EA193B9-E98F-4B0D-9339-BF396BB12C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7962" y="5238750"/>
            <a:ext cx="3648075" cy="1257300"/>
          </a:xfrm>
          <a:prstGeom prst="rect">
            <a:avLst/>
          </a:prstGeom>
        </p:spPr>
      </p:pic>
      <p:graphicFrame>
        <p:nvGraphicFramePr>
          <p:cNvPr id="2" name="Объект 1">
            <a:extLst>
              <a:ext uri="{FF2B5EF4-FFF2-40B4-BE49-F238E27FC236}">
                <a16:creationId xmlns:a16="http://schemas.microsoft.com/office/drawing/2014/main" id="{B98F9F02-DC9A-440E-BE60-D157F0F15EC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48052706"/>
              </p:ext>
            </p:extLst>
          </p:nvPr>
        </p:nvGraphicFramePr>
        <p:xfrm>
          <a:off x="5257800" y="3780692"/>
          <a:ext cx="3392248" cy="9437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76" name="Equation" r:id="rId6" imgW="1688760" imgH="469800" progId="Equation.DSMT4">
                  <p:embed/>
                </p:oleObj>
              </mc:Choice>
              <mc:Fallback>
                <p:oleObj name="Equation" r:id="rId6" imgW="1688760" imgH="469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257800" y="3780692"/>
                        <a:ext cx="3392248" cy="9437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6387914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362200" y="127642"/>
            <a:ext cx="6553200" cy="715963"/>
          </a:xfrm>
        </p:spPr>
        <p:txBody>
          <a:bodyPr>
            <a:normAutofit/>
          </a:bodyPr>
          <a:lstStyle/>
          <a:p>
            <a:pPr algn="l"/>
            <a:r>
              <a:rPr lang="ru-RU" sz="3600" dirty="0" err="1">
                <a:solidFill>
                  <a:srgbClr val="4D4D4D"/>
                </a:solidFill>
              </a:rPr>
              <a:t>Подвійне</a:t>
            </a:r>
            <a:r>
              <a:rPr lang="ru-RU" sz="3600" dirty="0">
                <a:solidFill>
                  <a:srgbClr val="4D4D4D"/>
                </a:solidFill>
              </a:rPr>
              <a:t> </a:t>
            </a:r>
            <a:r>
              <a:rPr lang="ru-RU" sz="3600" dirty="0" err="1">
                <a:solidFill>
                  <a:srgbClr val="4D4D4D"/>
                </a:solidFill>
              </a:rPr>
              <a:t>променезаломлення</a:t>
            </a:r>
            <a:endParaRPr lang="en-US" sz="3600" dirty="0">
              <a:solidFill>
                <a:srgbClr val="4D4D4D"/>
              </a:solidFill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E720BA2-C328-4D6A-B64F-4CD3231CBAF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1" y="851892"/>
            <a:ext cx="1600199" cy="203825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75B54FA-B3E8-4176-B623-2F19C577C50D}"/>
              </a:ext>
            </a:extLst>
          </p:cNvPr>
          <p:cNvSpPr txBox="1"/>
          <p:nvPr/>
        </p:nvSpPr>
        <p:spPr>
          <a:xfrm>
            <a:off x="2057400" y="2970141"/>
            <a:ext cx="18559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Расмус</a:t>
            </a:r>
            <a:r>
              <a:rPr lang="uk-UA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uk-UA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Бартолін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F4EDEF4F-FD6F-4BD2-96F0-0C43F4728F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9269" y="851892"/>
            <a:ext cx="1676400" cy="207475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5AF66D9-D7ED-4075-8284-7B7D5E61216C}"/>
              </a:ext>
            </a:extLst>
          </p:cNvPr>
          <p:cNvSpPr txBox="1"/>
          <p:nvPr/>
        </p:nvSpPr>
        <p:spPr>
          <a:xfrm>
            <a:off x="4965448" y="2970141"/>
            <a:ext cx="14040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Джон </a:t>
            </a:r>
            <a:r>
              <a:rPr lang="uk-UA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Керр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5DA4BFD8-D699-4914-A105-1B505E3140E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727" y="3875558"/>
            <a:ext cx="1810839" cy="210213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B75F51C-6A69-4E4B-B575-4BA35CFA1979}"/>
              </a:ext>
            </a:extLst>
          </p:cNvPr>
          <p:cNvSpPr txBox="1"/>
          <p:nvPr/>
        </p:nvSpPr>
        <p:spPr>
          <a:xfrm>
            <a:off x="6505669" y="6016632"/>
            <a:ext cx="2438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Фридрих Карл Альвин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Поккельс</a:t>
            </a:r>
            <a:endParaRPr lang="ru-RU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925D758E-9745-4CED-99DA-A78DEE6B267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0" y="3931357"/>
            <a:ext cx="1412566" cy="224084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882404C-89F1-4CFB-94E0-7283DCB43217}"/>
              </a:ext>
            </a:extLst>
          </p:cNvPr>
          <p:cNvSpPr txBox="1"/>
          <p:nvPr/>
        </p:nvSpPr>
        <p:spPr>
          <a:xfrm>
            <a:off x="2895831" y="6268693"/>
            <a:ext cx="25498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Еме Огюст Коттон</a:t>
            </a:r>
          </a:p>
        </p:txBody>
      </p:sp>
    </p:spTree>
    <p:extLst>
      <p:ext uri="{BB962C8B-B14F-4D97-AF65-F5344CB8AC3E}">
        <p14:creationId xmlns:p14="http://schemas.microsoft.com/office/powerpoint/2010/main" val="26925521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E3E8D39-6C89-4D3A-8080-CF4DFD8C17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609600"/>
            <a:ext cx="7726120" cy="3595688"/>
          </a:xfrm>
          <a:prstGeom prst="rect">
            <a:avLst/>
          </a:prstGeom>
        </p:spPr>
      </p:pic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F5A0FDBF-C163-44E8-AB13-A1B609C28CA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8745642"/>
              </p:ext>
            </p:extLst>
          </p:nvPr>
        </p:nvGraphicFramePr>
        <p:xfrm>
          <a:off x="2895600" y="4238484"/>
          <a:ext cx="3587114" cy="1281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1" name="Equation" r:id="rId4" imgW="711000" imgH="253800" progId="Equation.DSMT4">
                  <p:embed/>
                </p:oleObj>
              </mc:Choice>
              <mc:Fallback>
                <p:oleObj name="Equation" r:id="rId4" imgW="71100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895600" y="4238484"/>
                        <a:ext cx="3587114" cy="12811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4470226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6863FC2-E6E9-4218-ACD5-C5623A9D459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609600"/>
            <a:ext cx="3416210" cy="16764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4D179C8-C545-4727-B499-6840FD7389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2590800"/>
            <a:ext cx="2750729" cy="2895505"/>
          </a:xfrm>
          <a:prstGeom prst="rect">
            <a:avLst/>
          </a:prstGeom>
        </p:spPr>
      </p:pic>
      <p:graphicFrame>
        <p:nvGraphicFramePr>
          <p:cNvPr id="2" name="Объект 1">
            <a:extLst>
              <a:ext uri="{FF2B5EF4-FFF2-40B4-BE49-F238E27FC236}">
                <a16:creationId xmlns:a16="http://schemas.microsoft.com/office/drawing/2014/main" id="{3B3C4616-9C84-4FC4-BDF5-9366640F14C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91233884"/>
              </p:ext>
            </p:extLst>
          </p:nvPr>
        </p:nvGraphicFramePr>
        <p:xfrm>
          <a:off x="4800600" y="457200"/>
          <a:ext cx="1447800" cy="8487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06" name="Equation" r:id="rId5" imgW="736560" imgH="431640" progId="Equation.DSMT4">
                  <p:embed/>
                </p:oleObj>
              </mc:Choice>
              <mc:Fallback>
                <p:oleObj name="Equation" r:id="rId5" imgW="736560" imgH="431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800600" y="457200"/>
                        <a:ext cx="1447800" cy="8487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484F79B8-9CB1-4AB6-93C2-0B6A43FCA99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04327106"/>
              </p:ext>
            </p:extLst>
          </p:nvPr>
        </p:nvGraphicFramePr>
        <p:xfrm>
          <a:off x="6918710" y="1219200"/>
          <a:ext cx="1722438" cy="849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07" name="Equation" r:id="rId7" imgW="876240" imgH="431640" progId="Equation.DSMT4">
                  <p:embed/>
                </p:oleObj>
              </mc:Choice>
              <mc:Fallback>
                <p:oleObj name="Equation" r:id="rId7" imgW="876240" imgH="431640" progId="Equation.DSMT4">
                  <p:embed/>
                  <p:pic>
                    <p:nvPicPr>
                      <p:cNvPr id="2" name="Объект 1">
                        <a:extLst>
                          <a:ext uri="{FF2B5EF4-FFF2-40B4-BE49-F238E27FC236}">
                            <a16:creationId xmlns:a16="http://schemas.microsoft.com/office/drawing/2014/main" id="{3B3C4616-9C84-4FC4-BDF5-9366640F14C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918710" y="1219200"/>
                        <a:ext cx="1722438" cy="8493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9F041924-06AD-417A-AB3E-928882B215E2}"/>
              </a:ext>
            </a:extLst>
          </p:cNvPr>
          <p:cNvSpPr txBox="1"/>
          <p:nvPr/>
        </p:nvSpPr>
        <p:spPr>
          <a:xfrm>
            <a:off x="76200" y="2890391"/>
            <a:ext cx="48006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3200" i="1" dirty="0">
                <a:solidFill>
                  <a:srgbClr val="7030A0"/>
                </a:solidFill>
              </a:rPr>
              <a:t>Одновісні кристали (кварц, турмалін, С</a:t>
            </a:r>
            <a:r>
              <a:rPr lang="en-US" sz="3200" i="1" dirty="0">
                <a:solidFill>
                  <a:srgbClr val="7030A0"/>
                </a:solidFill>
              </a:rPr>
              <a:t>aCO</a:t>
            </a:r>
            <a:r>
              <a:rPr lang="en-US" sz="3200" i="1" baseline="-25000" dirty="0">
                <a:solidFill>
                  <a:srgbClr val="7030A0"/>
                </a:solidFill>
              </a:rPr>
              <a:t>3</a:t>
            </a:r>
            <a:r>
              <a:rPr lang="en-US" sz="3200" i="1" dirty="0">
                <a:solidFill>
                  <a:srgbClr val="7030A0"/>
                </a:solidFill>
              </a:rPr>
              <a:t>)</a:t>
            </a:r>
            <a:endParaRPr lang="uk-UA" sz="3200" dirty="0">
              <a:solidFill>
                <a:srgbClr val="7030A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CC7C6C-ACC5-4DA4-AFCD-63978FF36CD3}"/>
              </a:ext>
            </a:extLst>
          </p:cNvPr>
          <p:cNvSpPr txBox="1"/>
          <p:nvPr/>
        </p:nvSpPr>
        <p:spPr>
          <a:xfrm>
            <a:off x="58615" y="4876800"/>
            <a:ext cx="48006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UA" sz="3200" i="1" dirty="0" err="1">
                <a:solidFill>
                  <a:schemeClr val="accent4">
                    <a:lumMod val="50000"/>
                  </a:schemeClr>
                </a:solidFill>
              </a:rPr>
              <a:t>Дво</a:t>
            </a:r>
            <a:r>
              <a:rPr lang="uk-UA" sz="3200" i="1" dirty="0">
                <a:solidFill>
                  <a:schemeClr val="accent4">
                    <a:lumMod val="50000"/>
                  </a:schemeClr>
                </a:solidFill>
              </a:rPr>
              <a:t>вісні кристали (с</a:t>
            </a:r>
            <a:r>
              <a:rPr lang="ru-UA" sz="3200" i="1" dirty="0">
                <a:solidFill>
                  <a:schemeClr val="accent4">
                    <a:lumMod val="50000"/>
                  </a:schemeClr>
                </a:solidFill>
              </a:rPr>
              <a:t>люда, г</a:t>
            </a:r>
            <a:r>
              <a:rPr lang="uk-UA" sz="3200" i="1" dirty="0" err="1">
                <a:solidFill>
                  <a:schemeClr val="accent4">
                    <a:lumMod val="50000"/>
                  </a:schemeClr>
                </a:solidFill>
              </a:rPr>
              <a:t>іпс</a:t>
            </a:r>
            <a:r>
              <a:rPr lang="en-US" sz="3200" i="1" dirty="0">
                <a:solidFill>
                  <a:schemeClr val="accent4">
                    <a:lumMod val="50000"/>
                  </a:schemeClr>
                </a:solidFill>
              </a:rPr>
              <a:t>)</a:t>
            </a:r>
            <a:endParaRPr lang="uk-UA" sz="3200" dirty="0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511111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3128FEF-D0B2-4F03-96A1-8DFD3C5896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4191000"/>
            <a:ext cx="5486400" cy="2042491"/>
          </a:xfrm>
          <a:prstGeom prst="rect">
            <a:avLst/>
          </a:prstGeom>
        </p:spPr>
      </p:pic>
      <p:sp>
        <p:nvSpPr>
          <p:cNvPr id="6" name="AutoShape 68">
            <a:extLst>
              <a:ext uri="{FF2B5EF4-FFF2-40B4-BE49-F238E27FC236}">
                <a16:creationId xmlns:a16="http://schemas.microsoft.com/office/drawing/2014/main" id="{BB38511D-0A06-4CCF-AD01-C3022ADB3588}"/>
              </a:ext>
            </a:extLst>
          </p:cNvPr>
          <p:cNvSpPr>
            <a:spLocks noChangeArrowheads="1"/>
          </p:cNvSpPr>
          <p:nvPr/>
        </p:nvSpPr>
        <p:spPr bwMode="gray">
          <a:xfrm>
            <a:off x="65213" y="1524000"/>
            <a:ext cx="1886925" cy="635000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shade val="46275"/>
                        <a:invGamma/>
                      </a:schemeClr>
                    </a:gs>
                    <a:gs pos="50000">
                      <a:schemeClr val="hlink"/>
                    </a:gs>
                    <a:gs pos="100000">
                      <a:schemeClr val="hlink">
                        <a:gamma/>
                        <a:shade val="4627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bg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latinLnBrk="1">
              <a:defRPr/>
            </a:pPr>
            <a:r>
              <a:rPr kumimoji="1" lang="uk-UA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ea typeface="굴림" pitchFamily="34" charset="-127"/>
              </a:rPr>
              <a:t>Ніколь</a:t>
            </a:r>
            <a:endParaRPr kumimoji="1" lang="en-US" altLang="ko-KR" sz="2800" dirty="0">
              <a:solidFill>
                <a:schemeClr val="tx1">
                  <a:lumMod val="85000"/>
                  <a:lumOff val="15000"/>
                </a:schemeClr>
              </a:solidFill>
              <a:ea typeface="굴림" pitchFamily="34" charset="-127"/>
            </a:endParaRPr>
          </a:p>
        </p:txBody>
      </p:sp>
      <p:grpSp>
        <p:nvGrpSpPr>
          <p:cNvPr id="4" name="Групувати 3">
            <a:extLst>
              <a:ext uri="{FF2B5EF4-FFF2-40B4-BE49-F238E27FC236}">
                <a16:creationId xmlns:a16="http://schemas.microsoft.com/office/drawing/2014/main" id="{32FECE4F-8C79-4F2D-815D-72DFB5291035}"/>
              </a:ext>
            </a:extLst>
          </p:cNvPr>
          <p:cNvGrpSpPr/>
          <p:nvPr/>
        </p:nvGrpSpPr>
        <p:grpSpPr>
          <a:xfrm>
            <a:off x="2590800" y="1490511"/>
            <a:ext cx="5448300" cy="2475532"/>
            <a:chOff x="3276600" y="1066801"/>
            <a:chExt cx="5448300" cy="2475532"/>
          </a:xfrm>
        </p:grpSpPr>
        <p:pic>
          <p:nvPicPr>
            <p:cNvPr id="2" name="Рисунок 1">
              <a:extLst>
                <a:ext uri="{FF2B5EF4-FFF2-40B4-BE49-F238E27FC236}">
                  <a16:creationId xmlns:a16="http://schemas.microsoft.com/office/drawing/2014/main" id="{0AAAFF7B-BF5B-44FB-800F-8C49919AEF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38600" y="1066801"/>
              <a:ext cx="4686300" cy="2475532"/>
            </a:xfrm>
            <a:prstGeom prst="rect">
              <a:avLst/>
            </a:prstGeom>
          </p:spPr>
        </p:pic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D4A28D40-59BF-4AD3-AAA5-DD4394B5A6D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76600" y="1621446"/>
              <a:ext cx="4392242" cy="1410979"/>
            </a:xfrm>
            <a:prstGeom prst="rect">
              <a:avLst/>
            </a:prstGeom>
          </p:spPr>
        </p:pic>
      </p:grpSp>
      <p:sp>
        <p:nvSpPr>
          <p:cNvPr id="7" name="AutoShape 68">
            <a:extLst>
              <a:ext uri="{FF2B5EF4-FFF2-40B4-BE49-F238E27FC236}">
                <a16:creationId xmlns:a16="http://schemas.microsoft.com/office/drawing/2014/main" id="{03C170F1-654E-4706-B732-C438E02C044A}"/>
              </a:ext>
            </a:extLst>
          </p:cNvPr>
          <p:cNvSpPr>
            <a:spLocks noChangeArrowheads="1"/>
          </p:cNvSpPr>
          <p:nvPr/>
        </p:nvSpPr>
        <p:spPr bwMode="gray">
          <a:xfrm>
            <a:off x="228599" y="94767"/>
            <a:ext cx="1886925" cy="635000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shade val="46275"/>
                        <a:invGamma/>
                      </a:schemeClr>
                    </a:gs>
                    <a:gs pos="50000">
                      <a:schemeClr val="hlink"/>
                    </a:gs>
                    <a:gs pos="100000">
                      <a:schemeClr val="hlink">
                        <a:gamma/>
                        <a:shade val="4627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bg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latinLnBrk="1">
              <a:defRPr/>
            </a:pPr>
            <a:r>
              <a:rPr kumimoji="1" lang="uk-UA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ea typeface="굴림" pitchFamily="34" charset="-127"/>
              </a:rPr>
              <a:t>Дихроїзм</a:t>
            </a:r>
            <a:endParaRPr kumimoji="1" lang="en-US" altLang="ko-KR" sz="2800" dirty="0">
              <a:solidFill>
                <a:schemeClr val="tx1">
                  <a:lumMod val="85000"/>
                  <a:lumOff val="15000"/>
                </a:schemeClr>
              </a:solidFill>
              <a:ea typeface="굴림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2C0C01-10E8-4645-BA22-465E84D97A18}"/>
              </a:ext>
            </a:extLst>
          </p:cNvPr>
          <p:cNvSpPr txBox="1"/>
          <p:nvPr/>
        </p:nvSpPr>
        <p:spPr>
          <a:xfrm>
            <a:off x="3339120" y="115282"/>
            <a:ext cx="43922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i="1" dirty="0"/>
              <a:t>о-промінь          турмалін:1мм</a:t>
            </a:r>
            <a:endParaRPr lang="uk-UA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802AC34-735C-4CFD-9C87-696ED8ED3B43}"/>
              </a:ext>
            </a:extLst>
          </p:cNvPr>
          <p:cNvSpPr txBox="1"/>
          <p:nvPr/>
        </p:nvSpPr>
        <p:spPr>
          <a:xfrm>
            <a:off x="5333993" y="482714"/>
            <a:ext cx="2362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i="1" dirty="0"/>
              <a:t>поляроїд: 0.1 мм</a:t>
            </a:r>
            <a:endParaRPr lang="uk-UA" sz="2400" dirty="0"/>
          </a:p>
        </p:txBody>
      </p:sp>
    </p:spTree>
    <p:extLst>
      <p:ext uri="{BB962C8B-B14F-4D97-AF65-F5344CB8AC3E}">
        <p14:creationId xmlns:p14="http://schemas.microsoft.com/office/powerpoint/2010/main" val="379373882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617DF2C-ED01-4282-995F-E13E46C59F2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7854" y="1105696"/>
            <a:ext cx="3581400" cy="74146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6248402-8EFF-4844-95C6-2774A834D7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931" y="4876800"/>
            <a:ext cx="4648200" cy="1034951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C20BA143-F9BA-486D-BF58-E256624C1D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438400"/>
            <a:ext cx="4410325" cy="990600"/>
          </a:xfrm>
          <a:prstGeom prst="rect">
            <a:avLst/>
          </a:prstGeom>
        </p:spPr>
      </p:pic>
      <p:sp>
        <p:nvSpPr>
          <p:cNvPr id="12" name="AutoShape 68">
            <a:extLst>
              <a:ext uri="{FF2B5EF4-FFF2-40B4-BE49-F238E27FC236}">
                <a16:creationId xmlns:a16="http://schemas.microsoft.com/office/drawing/2014/main" id="{CCF68AA9-BF76-41CF-BFCE-CCCC59ED96D4}"/>
              </a:ext>
            </a:extLst>
          </p:cNvPr>
          <p:cNvSpPr>
            <a:spLocks noChangeArrowheads="1"/>
          </p:cNvSpPr>
          <p:nvPr/>
        </p:nvSpPr>
        <p:spPr bwMode="gray">
          <a:xfrm>
            <a:off x="356714" y="257772"/>
            <a:ext cx="6196486" cy="635000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shade val="46275"/>
                        <a:invGamma/>
                      </a:schemeClr>
                    </a:gs>
                    <a:gs pos="50000">
                      <a:schemeClr val="hlink"/>
                    </a:gs>
                    <a:gs pos="100000">
                      <a:schemeClr val="hlink">
                        <a:gamma/>
                        <a:shade val="4627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bg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latinLnBrk="1">
              <a:defRPr/>
            </a:pPr>
            <a:r>
              <a:rPr kumimoji="1" lang="uk-UA" altLang="ko-KR" sz="2800" i="1" dirty="0">
                <a:solidFill>
                  <a:schemeClr val="tx1">
                    <a:lumMod val="85000"/>
                    <a:lumOff val="15000"/>
                  </a:schemeClr>
                </a:solidFill>
                <a:ea typeface="굴림" pitchFamily="34" charset="-127"/>
              </a:rPr>
              <a:t>штучне подвійне променезаломлення</a:t>
            </a:r>
            <a:endParaRPr kumimoji="1" lang="en-US" altLang="ko-KR" sz="2800" i="1" dirty="0">
              <a:solidFill>
                <a:schemeClr val="tx1">
                  <a:lumMod val="85000"/>
                  <a:lumOff val="15000"/>
                </a:schemeClr>
              </a:solidFill>
              <a:ea typeface="굴림" pitchFamily="34" charset="-127"/>
            </a:endParaRPr>
          </a:p>
        </p:txBody>
      </p:sp>
      <p:graphicFrame>
        <p:nvGraphicFramePr>
          <p:cNvPr id="13" name="Объект 12">
            <a:extLst>
              <a:ext uri="{FF2B5EF4-FFF2-40B4-BE49-F238E27FC236}">
                <a16:creationId xmlns:a16="http://schemas.microsoft.com/office/drawing/2014/main" id="{B32CDFF1-17BB-4D7B-BB8E-C6EE68BC076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97645426"/>
              </p:ext>
            </p:extLst>
          </p:nvPr>
        </p:nvGraphicFramePr>
        <p:xfrm>
          <a:off x="580931" y="3425982"/>
          <a:ext cx="3991069" cy="10989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59" name="Equation" r:id="rId6" imgW="876240" imgH="241200" progId="Equation.DSMT4">
                  <p:embed/>
                </p:oleObj>
              </mc:Choice>
              <mc:Fallback>
                <p:oleObj name="Equation" r:id="rId6" imgW="87624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80931" y="3425982"/>
                        <a:ext cx="3991069" cy="10989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D95F6012-2FC6-4C57-A9B5-7B9A8A41D40F}"/>
              </a:ext>
            </a:extLst>
          </p:cNvPr>
          <p:cNvSpPr txBox="1"/>
          <p:nvPr/>
        </p:nvSpPr>
        <p:spPr>
          <a:xfrm>
            <a:off x="5562600" y="2712651"/>
            <a:ext cx="1828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3200" i="1" dirty="0">
                <a:solidFill>
                  <a:srgbClr val="7030A0"/>
                </a:solidFill>
              </a:rPr>
              <a:t>еф. Кера</a:t>
            </a:r>
            <a:endParaRPr lang="uk-UA" sz="3200" dirty="0">
              <a:solidFill>
                <a:srgbClr val="7030A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D5849A-6E35-404D-B1AB-B7BE761C9AC0}"/>
              </a:ext>
            </a:extLst>
          </p:cNvPr>
          <p:cNvSpPr txBox="1"/>
          <p:nvPr/>
        </p:nvSpPr>
        <p:spPr>
          <a:xfrm>
            <a:off x="5486400" y="3611295"/>
            <a:ext cx="2819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3200" i="1" dirty="0">
                <a:solidFill>
                  <a:srgbClr val="7030A0"/>
                </a:solidFill>
              </a:rPr>
              <a:t>еф. </a:t>
            </a:r>
            <a:r>
              <a:rPr lang="uk-UA" sz="3200" i="1" dirty="0" err="1">
                <a:solidFill>
                  <a:srgbClr val="7030A0"/>
                </a:solidFill>
              </a:rPr>
              <a:t>Поккельса</a:t>
            </a:r>
            <a:endParaRPr lang="uk-UA" sz="3200" dirty="0">
              <a:solidFill>
                <a:srgbClr val="7030A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3FDC1A4-2D24-430B-8EC6-743B3733FBBC}"/>
              </a:ext>
            </a:extLst>
          </p:cNvPr>
          <p:cNvSpPr txBox="1"/>
          <p:nvPr/>
        </p:nvSpPr>
        <p:spPr>
          <a:xfrm>
            <a:off x="5410200" y="5061563"/>
            <a:ext cx="28194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3200" i="1" dirty="0">
                <a:solidFill>
                  <a:srgbClr val="7030A0"/>
                </a:solidFill>
              </a:rPr>
              <a:t>еф. </a:t>
            </a:r>
            <a:r>
              <a:rPr lang="uk-UA" sz="3200" i="1" dirty="0" err="1">
                <a:solidFill>
                  <a:srgbClr val="7030A0"/>
                </a:solidFill>
              </a:rPr>
              <a:t>Коттона-Мутона</a:t>
            </a:r>
            <a:endParaRPr lang="uk-UA" sz="32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047047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362200" y="714027"/>
            <a:ext cx="6553200" cy="715963"/>
          </a:xfrm>
        </p:spPr>
        <p:txBody>
          <a:bodyPr>
            <a:normAutofit/>
          </a:bodyPr>
          <a:lstStyle/>
          <a:p>
            <a:pPr algn="l"/>
            <a:r>
              <a:rPr lang="ru-RU" sz="3600" dirty="0" err="1">
                <a:solidFill>
                  <a:srgbClr val="4D4D4D"/>
                </a:solidFill>
              </a:rPr>
              <a:t>Оптична</a:t>
            </a:r>
            <a:r>
              <a:rPr lang="ru-RU" sz="3600" dirty="0">
                <a:solidFill>
                  <a:srgbClr val="4D4D4D"/>
                </a:solidFill>
              </a:rPr>
              <a:t> </a:t>
            </a:r>
            <a:r>
              <a:rPr lang="ru-RU" sz="3600" dirty="0" err="1">
                <a:solidFill>
                  <a:srgbClr val="4D4D4D"/>
                </a:solidFill>
              </a:rPr>
              <a:t>активність</a:t>
            </a:r>
            <a:endParaRPr lang="en-US" sz="3600" dirty="0">
              <a:solidFill>
                <a:srgbClr val="4D4D4D"/>
              </a:solidFill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C6F2B72-79D6-488D-9B66-DE8700822F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1905000"/>
            <a:ext cx="2419350" cy="288122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BF9FC07-C6DA-4C4B-BFA0-125AD59C9994}"/>
              </a:ext>
            </a:extLst>
          </p:cNvPr>
          <p:cNvSpPr txBox="1"/>
          <p:nvPr/>
        </p:nvSpPr>
        <p:spPr>
          <a:xfrm>
            <a:off x="4343400" y="4953000"/>
            <a:ext cx="18559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Марсель Еміль </a:t>
            </a:r>
            <a:r>
              <a:rPr lang="uk-UA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Верде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060350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21B135A-82E5-4698-BC23-4B1F32D345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65781"/>
            <a:ext cx="7125878" cy="3949773"/>
          </a:xfrm>
          <a:prstGeom prst="rect">
            <a:avLst/>
          </a:prstGeom>
        </p:spPr>
      </p:pic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0FA7EA07-CB9D-4FC7-B80F-CA685A471DB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52388171"/>
              </p:ext>
            </p:extLst>
          </p:nvPr>
        </p:nvGraphicFramePr>
        <p:xfrm>
          <a:off x="3416300" y="3789363"/>
          <a:ext cx="1511300" cy="649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65" name="Equation" r:id="rId4" imgW="469800" imgH="203040" progId="Equation.DSMT4">
                  <p:embed/>
                </p:oleObj>
              </mc:Choice>
              <mc:Fallback>
                <p:oleObj name="Equation" r:id="rId4" imgW="46980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416300" y="3789363"/>
                        <a:ext cx="1511300" cy="6492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ъект 6">
            <a:extLst>
              <a:ext uri="{FF2B5EF4-FFF2-40B4-BE49-F238E27FC236}">
                <a16:creationId xmlns:a16="http://schemas.microsoft.com/office/drawing/2014/main" id="{F6BDD8BD-3790-4A9D-ACD6-EED057C2FD5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11574788"/>
              </p:ext>
            </p:extLst>
          </p:nvPr>
        </p:nvGraphicFramePr>
        <p:xfrm>
          <a:off x="3232945" y="4528744"/>
          <a:ext cx="2275840" cy="812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66" name="Equation" r:id="rId6" imgW="711000" imgH="253800" progId="Equation.DSMT4">
                  <p:embed/>
                </p:oleObj>
              </mc:Choice>
              <mc:Fallback>
                <p:oleObj name="Equation" r:id="rId6" imgW="71100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232945" y="4528744"/>
                        <a:ext cx="2275840" cy="812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Объект 8">
            <a:extLst>
              <a:ext uri="{FF2B5EF4-FFF2-40B4-BE49-F238E27FC236}">
                <a16:creationId xmlns:a16="http://schemas.microsoft.com/office/drawing/2014/main" id="{EA3F41BB-6AF1-4542-B84E-B13E9CEB409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86778831"/>
              </p:ext>
            </p:extLst>
          </p:nvPr>
        </p:nvGraphicFramePr>
        <p:xfrm>
          <a:off x="3139460" y="5424534"/>
          <a:ext cx="2105026" cy="66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67" name="Equation" r:id="rId8" imgW="647640" imgH="203040" progId="Equation.DSMT4">
                  <p:embed/>
                </p:oleObj>
              </mc:Choice>
              <mc:Fallback>
                <p:oleObj name="Equation" r:id="rId8" imgW="64764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139460" y="5424534"/>
                        <a:ext cx="2105026" cy="660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AutoShape 68">
            <a:extLst>
              <a:ext uri="{FF2B5EF4-FFF2-40B4-BE49-F238E27FC236}">
                <a16:creationId xmlns:a16="http://schemas.microsoft.com/office/drawing/2014/main" id="{24F948BF-9D76-48B8-9288-9486BB556DF2}"/>
              </a:ext>
            </a:extLst>
          </p:cNvPr>
          <p:cNvSpPr>
            <a:spLocks noChangeArrowheads="1"/>
          </p:cNvSpPr>
          <p:nvPr/>
        </p:nvSpPr>
        <p:spPr bwMode="gray">
          <a:xfrm>
            <a:off x="5943600" y="3709154"/>
            <a:ext cx="1929286" cy="635000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shade val="46275"/>
                        <a:invGamma/>
                      </a:schemeClr>
                    </a:gs>
                    <a:gs pos="50000">
                      <a:schemeClr val="hlink"/>
                    </a:gs>
                    <a:gs pos="100000">
                      <a:schemeClr val="hlink">
                        <a:gamma/>
                        <a:shade val="4627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bg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latinLnBrk="1">
              <a:defRPr/>
            </a:pPr>
            <a:r>
              <a:rPr kumimoji="1" lang="uk-UA" altLang="ko-KR" sz="2800" i="1" dirty="0">
                <a:solidFill>
                  <a:schemeClr val="tx1">
                    <a:lumMod val="85000"/>
                    <a:lumOff val="15000"/>
                  </a:schemeClr>
                </a:solidFill>
                <a:ea typeface="굴림" pitchFamily="34" charset="-127"/>
              </a:rPr>
              <a:t>кристали</a:t>
            </a:r>
            <a:endParaRPr kumimoji="1" lang="en-US" altLang="ko-KR" sz="2800" i="1" dirty="0">
              <a:solidFill>
                <a:schemeClr val="tx1">
                  <a:lumMod val="85000"/>
                  <a:lumOff val="15000"/>
                </a:schemeClr>
              </a:solidFill>
              <a:ea typeface="굴림" pitchFamily="34" charset="-127"/>
            </a:endParaRPr>
          </a:p>
        </p:txBody>
      </p:sp>
      <p:sp>
        <p:nvSpPr>
          <p:cNvPr id="11" name="AutoShape 68">
            <a:extLst>
              <a:ext uri="{FF2B5EF4-FFF2-40B4-BE49-F238E27FC236}">
                <a16:creationId xmlns:a16="http://schemas.microsoft.com/office/drawing/2014/main" id="{F0031E7E-26E0-4500-A665-2A4EA7722FDB}"/>
              </a:ext>
            </a:extLst>
          </p:cNvPr>
          <p:cNvSpPr>
            <a:spLocks noChangeArrowheads="1"/>
          </p:cNvSpPr>
          <p:nvPr/>
        </p:nvSpPr>
        <p:spPr bwMode="gray">
          <a:xfrm>
            <a:off x="5806191" y="4452544"/>
            <a:ext cx="1929286" cy="635000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shade val="46275"/>
                        <a:invGamma/>
                      </a:schemeClr>
                    </a:gs>
                    <a:gs pos="50000">
                      <a:schemeClr val="hlink"/>
                    </a:gs>
                    <a:gs pos="100000">
                      <a:schemeClr val="hlink">
                        <a:gamma/>
                        <a:shade val="4627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bg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latinLnBrk="1">
              <a:defRPr/>
            </a:pPr>
            <a:r>
              <a:rPr kumimoji="1" lang="uk-UA" altLang="ko-KR" sz="2800" i="1" dirty="0">
                <a:solidFill>
                  <a:schemeClr val="tx1">
                    <a:lumMod val="85000"/>
                    <a:lumOff val="15000"/>
                  </a:schemeClr>
                </a:solidFill>
                <a:ea typeface="굴림" pitchFamily="34" charset="-127"/>
              </a:rPr>
              <a:t>розчини</a:t>
            </a:r>
            <a:endParaRPr kumimoji="1" lang="en-US" altLang="ko-KR" sz="2800" i="1" dirty="0">
              <a:solidFill>
                <a:schemeClr val="tx1">
                  <a:lumMod val="85000"/>
                  <a:lumOff val="15000"/>
                </a:schemeClr>
              </a:solidFill>
              <a:ea typeface="굴림" pitchFamily="34" charset="-127"/>
            </a:endParaRPr>
          </a:p>
        </p:txBody>
      </p:sp>
      <p:sp>
        <p:nvSpPr>
          <p:cNvPr id="12" name="AutoShape 68">
            <a:extLst>
              <a:ext uri="{FF2B5EF4-FFF2-40B4-BE49-F238E27FC236}">
                <a16:creationId xmlns:a16="http://schemas.microsoft.com/office/drawing/2014/main" id="{95547B1A-6E87-4069-B5BC-E5D4826D30E4}"/>
              </a:ext>
            </a:extLst>
          </p:cNvPr>
          <p:cNvSpPr>
            <a:spLocks noChangeArrowheads="1"/>
          </p:cNvSpPr>
          <p:nvPr/>
        </p:nvSpPr>
        <p:spPr bwMode="gray">
          <a:xfrm>
            <a:off x="5779031" y="5341544"/>
            <a:ext cx="1929286" cy="635000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shade val="46275"/>
                        <a:invGamma/>
                      </a:schemeClr>
                    </a:gs>
                    <a:gs pos="50000">
                      <a:schemeClr val="hlink"/>
                    </a:gs>
                    <a:gs pos="100000">
                      <a:schemeClr val="hlink">
                        <a:gamma/>
                        <a:shade val="4627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bg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latinLnBrk="1">
              <a:defRPr/>
            </a:pPr>
            <a:r>
              <a:rPr kumimoji="1" lang="uk-UA" altLang="ko-KR" sz="2800" i="1" dirty="0">
                <a:solidFill>
                  <a:schemeClr val="tx1">
                    <a:lumMod val="85000"/>
                    <a:lumOff val="15000"/>
                  </a:schemeClr>
                </a:solidFill>
                <a:ea typeface="굴림" pitchFamily="34" charset="-127"/>
              </a:rPr>
              <a:t>штучна </a:t>
            </a:r>
          </a:p>
          <a:p>
            <a:pPr algn="ctr" latinLnBrk="1">
              <a:defRPr/>
            </a:pPr>
            <a:r>
              <a:rPr kumimoji="1" lang="uk-UA" altLang="ko-KR" sz="2800" i="1" dirty="0">
                <a:solidFill>
                  <a:schemeClr val="tx1">
                    <a:lumMod val="85000"/>
                    <a:lumOff val="15000"/>
                  </a:schemeClr>
                </a:solidFill>
                <a:ea typeface="굴림" pitchFamily="34" charset="-127"/>
              </a:rPr>
              <a:t>активність</a:t>
            </a:r>
            <a:endParaRPr kumimoji="1" lang="en-US" altLang="ko-KR" sz="2800" i="1" dirty="0">
              <a:solidFill>
                <a:schemeClr val="tx1">
                  <a:lumMod val="85000"/>
                  <a:lumOff val="15000"/>
                </a:schemeClr>
              </a:solidFill>
              <a:ea typeface="굴림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482404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362200" y="533400"/>
            <a:ext cx="6553200" cy="715963"/>
          </a:xfrm>
        </p:spPr>
        <p:txBody>
          <a:bodyPr>
            <a:noAutofit/>
          </a:bodyPr>
          <a:lstStyle/>
          <a:p>
            <a:pPr algn="l"/>
            <a:r>
              <a:rPr lang="ru-RU" sz="4800" dirty="0" err="1">
                <a:solidFill>
                  <a:srgbClr val="4D4D4D"/>
                </a:solidFill>
              </a:rPr>
              <a:t>Поглинання</a:t>
            </a:r>
            <a:r>
              <a:rPr lang="ru-RU" sz="4800" dirty="0">
                <a:solidFill>
                  <a:srgbClr val="4D4D4D"/>
                </a:solidFill>
              </a:rPr>
              <a:t> </a:t>
            </a:r>
            <a:r>
              <a:rPr lang="ru-RU" sz="4800" dirty="0" err="1">
                <a:solidFill>
                  <a:srgbClr val="4D4D4D"/>
                </a:solidFill>
              </a:rPr>
              <a:t>світла</a:t>
            </a:r>
            <a:endParaRPr lang="en-US" sz="4800" dirty="0">
              <a:solidFill>
                <a:srgbClr val="4D4D4D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F9FC07-C6DA-4C4B-BFA0-125AD59C9994}"/>
              </a:ext>
            </a:extLst>
          </p:cNvPr>
          <p:cNvSpPr txBox="1"/>
          <p:nvPr/>
        </p:nvSpPr>
        <p:spPr>
          <a:xfrm>
            <a:off x="7467600" y="4191000"/>
            <a:ext cx="12708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Август Бер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29D4859-0AE2-4522-891B-E81B11258C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5533" y="1828800"/>
            <a:ext cx="1979867" cy="2257048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F0D9FEC-F9B4-4823-9176-F246B04EB8E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1828800"/>
            <a:ext cx="1804988" cy="225704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D3D6E55-7C18-4AFA-87B0-A33889522105}"/>
              </a:ext>
            </a:extLst>
          </p:cNvPr>
          <p:cNvSpPr txBox="1"/>
          <p:nvPr/>
        </p:nvSpPr>
        <p:spPr>
          <a:xfrm>
            <a:off x="2362200" y="4190999"/>
            <a:ext cx="12708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П</a:t>
            </a:r>
            <a:r>
              <a:rPr lang="el-GR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’</a:t>
            </a:r>
            <a:r>
              <a:rPr lang="uk-UA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єр</a:t>
            </a:r>
            <a:r>
              <a:rPr lang="uk-UA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uk-UA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Бугер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32399613-547A-4B71-9CD2-6DE0894D9F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826338"/>
            <a:ext cx="1635800" cy="225458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3FFB054-5178-4A12-BBA7-B519CD7B66CC}"/>
              </a:ext>
            </a:extLst>
          </p:cNvPr>
          <p:cNvSpPr txBox="1"/>
          <p:nvPr/>
        </p:nvSpPr>
        <p:spPr>
          <a:xfrm>
            <a:off x="4413663" y="4170215"/>
            <a:ext cx="21048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Йоганн Генріх Ламберт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785821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0648F70-E3BE-44CF-8E97-6F203097D7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3276600"/>
            <a:ext cx="3962400" cy="29718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D1CBD8B-C4E0-4C97-9F00-A7104721D8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28600"/>
            <a:ext cx="3048000" cy="2560320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190643C6-5DDC-4754-9627-76D250349A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0" y="457200"/>
            <a:ext cx="3504783" cy="2179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347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2C0CCFA-7B96-47C2-A91C-0287F53F94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381000"/>
            <a:ext cx="3657600" cy="27432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14AD43E-E216-40E8-BAD5-D09A280CA1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8918" y="3477960"/>
            <a:ext cx="1781556" cy="74028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D706A6F-FD01-425A-90AB-0270667AF4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4572000"/>
            <a:ext cx="4690992" cy="149199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FA04EC3-3485-481A-B293-C6AB1344A409}"/>
              </a:ext>
            </a:extLst>
          </p:cNvPr>
          <p:cNvSpPr txBox="1"/>
          <p:nvPr/>
        </p:nvSpPr>
        <p:spPr>
          <a:xfrm>
            <a:off x="4114800" y="2795265"/>
            <a:ext cx="25490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3200" b="1" dirty="0">
                <a:solidFill>
                  <a:srgbClr val="333399"/>
                </a:solidFill>
              </a:rPr>
              <a:t>Для розчинів</a:t>
            </a:r>
            <a:endParaRPr lang="ru-UA" sz="3200" b="1" dirty="0">
              <a:solidFill>
                <a:srgbClr val="3333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754762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E35F166-456B-476A-B310-17865E5AF6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25" y="1600200"/>
            <a:ext cx="8881750" cy="2705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10257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301268" y="351122"/>
            <a:ext cx="6553200" cy="715963"/>
          </a:xfrm>
        </p:spPr>
        <p:txBody>
          <a:bodyPr>
            <a:noAutofit/>
          </a:bodyPr>
          <a:lstStyle/>
          <a:p>
            <a:pPr algn="l"/>
            <a:r>
              <a:rPr lang="ru-RU" sz="4800" dirty="0" err="1">
                <a:solidFill>
                  <a:srgbClr val="4D4D4D"/>
                </a:solidFill>
              </a:rPr>
              <a:t>Розсіяння</a:t>
            </a:r>
            <a:r>
              <a:rPr lang="ru-RU" sz="4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4800" dirty="0" err="1">
                <a:solidFill>
                  <a:srgbClr val="4D4D4D"/>
                </a:solidFill>
              </a:rPr>
              <a:t>світла</a:t>
            </a:r>
            <a:endParaRPr lang="en-US" sz="4800" dirty="0">
              <a:solidFill>
                <a:srgbClr val="4D4D4D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F9FC07-C6DA-4C4B-BFA0-125AD59C9994}"/>
              </a:ext>
            </a:extLst>
          </p:cNvPr>
          <p:cNvSpPr txBox="1"/>
          <p:nvPr/>
        </p:nvSpPr>
        <p:spPr>
          <a:xfrm>
            <a:off x="6865059" y="4971871"/>
            <a:ext cx="21048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Леонід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Ісаакович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Мандельштам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D3D6E55-7C18-4AFA-87B0-A33889522105}"/>
              </a:ext>
            </a:extLst>
          </p:cNvPr>
          <p:cNvSpPr txBox="1"/>
          <p:nvPr/>
        </p:nvSpPr>
        <p:spPr>
          <a:xfrm>
            <a:off x="2080270" y="4954331"/>
            <a:ext cx="21048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Джон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Вільям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Стретт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(лорд Релей)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3FFB054-5178-4A12-BBA7-B519CD7B66CC}"/>
              </a:ext>
            </a:extLst>
          </p:cNvPr>
          <p:cNvSpPr txBox="1"/>
          <p:nvPr/>
        </p:nvSpPr>
        <p:spPr>
          <a:xfrm>
            <a:off x="4533900" y="4954329"/>
            <a:ext cx="2209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Маріан </a:t>
            </a:r>
            <a:r>
              <a:rPr lang="uk-UA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Смолуховський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8730777-2A9F-49E1-963C-2062770F88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0099" y="1977440"/>
            <a:ext cx="2104872" cy="2976891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68D80A1D-6D05-417A-9FAF-ADF323A6DE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7535" y="1973582"/>
            <a:ext cx="1938374" cy="2871665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261F3A14-8F03-44C1-9F59-0623B9D6C6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9420" y="1973582"/>
            <a:ext cx="1995807" cy="2871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5610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AF08922-D2F1-438F-ACB3-DE5AE4EF94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7669" y="19940"/>
            <a:ext cx="3352800" cy="1560372"/>
          </a:xfrm>
          <a:prstGeom prst="rect">
            <a:avLst/>
          </a:prstGeom>
        </p:spPr>
      </p:pic>
      <p:graphicFrame>
        <p:nvGraphicFramePr>
          <p:cNvPr id="2" name="Объект 1">
            <a:extLst>
              <a:ext uri="{FF2B5EF4-FFF2-40B4-BE49-F238E27FC236}">
                <a16:creationId xmlns:a16="http://schemas.microsoft.com/office/drawing/2014/main" id="{E366942E-C53F-48B3-83EF-F29FA5443D9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7988285"/>
              </p:ext>
            </p:extLst>
          </p:nvPr>
        </p:nvGraphicFramePr>
        <p:xfrm>
          <a:off x="533400" y="186779"/>
          <a:ext cx="1717675" cy="6133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82" name="Equation" r:id="rId4" imgW="3587668" imgH="1281646" progId="Equation.DSMT4">
                  <p:embed/>
                </p:oleObj>
              </mc:Choice>
              <mc:Fallback>
                <p:oleObj name="Equation" r:id="rId4" imgW="3587668" imgH="1281646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33400" y="186779"/>
                        <a:ext cx="1717675" cy="61334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3896729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80C205E-FF44-45F5-9DBE-D3B216CB33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9387" y="304800"/>
            <a:ext cx="6545226" cy="333070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AB9D7E4-B7D2-4497-A56C-226F65886A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23937"/>
            <a:ext cx="2743200" cy="2941608"/>
          </a:xfrm>
          <a:prstGeom prst="rect">
            <a:avLst/>
          </a:prstGeom>
        </p:spPr>
      </p:pic>
      <p:graphicFrame>
        <p:nvGraphicFramePr>
          <p:cNvPr id="2" name="Объект 1">
            <a:extLst>
              <a:ext uri="{FF2B5EF4-FFF2-40B4-BE49-F238E27FC236}">
                <a16:creationId xmlns:a16="http://schemas.microsoft.com/office/drawing/2014/main" id="{4B3B956B-71F5-40C5-A82C-2341E1E4FC7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01405402"/>
              </p:ext>
            </p:extLst>
          </p:nvPr>
        </p:nvGraphicFramePr>
        <p:xfrm>
          <a:off x="3276600" y="4616622"/>
          <a:ext cx="4337050" cy="742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17" name="Equation" r:id="rId5" imgW="1409400" imgH="241200" progId="Equation.DSMT4">
                  <p:embed/>
                </p:oleObj>
              </mc:Choice>
              <mc:Fallback>
                <p:oleObj name="Equation" r:id="rId5" imgW="140940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276600" y="4616622"/>
                        <a:ext cx="4337050" cy="742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Выноска: линия 3">
            <a:extLst>
              <a:ext uri="{FF2B5EF4-FFF2-40B4-BE49-F238E27FC236}">
                <a16:creationId xmlns:a16="http://schemas.microsoft.com/office/drawing/2014/main" id="{F8EEB16E-600C-499B-B777-72ADD3624B7A}"/>
              </a:ext>
            </a:extLst>
          </p:cNvPr>
          <p:cNvSpPr/>
          <p:nvPr/>
        </p:nvSpPr>
        <p:spPr>
          <a:xfrm>
            <a:off x="3505200" y="5562600"/>
            <a:ext cx="2590800" cy="660228"/>
          </a:xfrm>
          <a:prstGeom prst="borderCallout1">
            <a:avLst>
              <a:gd name="adj1" fmla="val 6765"/>
              <a:gd name="adj2" fmla="val 108700"/>
              <a:gd name="adj3" fmla="val -43310"/>
              <a:gd name="adj4" fmla="val 11860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uk-UA" sz="2800" dirty="0" err="1"/>
              <a:t>коеф</a:t>
            </a:r>
            <a:r>
              <a:rPr lang="uk-UA" sz="2800" dirty="0"/>
              <a:t>. </a:t>
            </a:r>
            <a:r>
              <a:rPr lang="uk-UA" sz="2800" dirty="0" err="1"/>
              <a:t>екстинції</a:t>
            </a:r>
            <a:endParaRPr lang="ru-UA" sz="2800" dirty="0"/>
          </a:p>
        </p:txBody>
      </p:sp>
    </p:spTree>
    <p:extLst>
      <p:ext uri="{BB962C8B-B14F-4D97-AF65-F5344CB8AC3E}">
        <p14:creationId xmlns:p14="http://schemas.microsoft.com/office/powerpoint/2010/main" val="220258490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D614539-8112-487D-B939-B4C3095B918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400" y="228600"/>
            <a:ext cx="3048000" cy="224551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E747542-9B6C-4199-A858-D74C1BCDD3F9}"/>
              </a:ext>
            </a:extLst>
          </p:cNvPr>
          <p:cNvSpPr txBox="1"/>
          <p:nvPr/>
        </p:nvSpPr>
        <p:spPr>
          <a:xfrm>
            <a:off x="228600" y="381000"/>
            <a:ext cx="26441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розсіяння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Релея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aphicFrame>
        <p:nvGraphicFramePr>
          <p:cNvPr id="3" name="Объект 2">
            <a:extLst>
              <a:ext uri="{FF2B5EF4-FFF2-40B4-BE49-F238E27FC236}">
                <a16:creationId xmlns:a16="http://schemas.microsoft.com/office/drawing/2014/main" id="{9307F382-0C01-4A57-9BF9-9C74A87DB95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91238035"/>
              </p:ext>
            </p:extLst>
          </p:nvPr>
        </p:nvGraphicFramePr>
        <p:xfrm>
          <a:off x="3836665" y="436265"/>
          <a:ext cx="11430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64" name="Equation" r:id="rId4" imgW="571320" imgH="203040" progId="Equation.DSMT4">
                  <p:embed/>
                </p:oleObj>
              </mc:Choice>
              <mc:Fallback>
                <p:oleObj name="Equation" r:id="rId4" imgW="57132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836665" y="436265"/>
                        <a:ext cx="1143000" cy="40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ъект 6">
            <a:extLst>
              <a:ext uri="{FF2B5EF4-FFF2-40B4-BE49-F238E27FC236}">
                <a16:creationId xmlns:a16="http://schemas.microsoft.com/office/drawing/2014/main" id="{3222DDF4-9188-424E-9606-80AC466EE7E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98400580"/>
              </p:ext>
            </p:extLst>
          </p:nvPr>
        </p:nvGraphicFramePr>
        <p:xfrm>
          <a:off x="609600" y="1066800"/>
          <a:ext cx="2141075" cy="896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65" name="Equation" r:id="rId6" imgW="939600" imgH="393480" progId="Equation.DSMT4">
                  <p:embed/>
                </p:oleObj>
              </mc:Choice>
              <mc:Fallback>
                <p:oleObj name="Equation" r:id="rId6" imgW="939600" imgH="393480" progId="Equation.DSMT4">
                  <p:embed/>
                  <p:pic>
                    <p:nvPicPr>
                      <p:cNvPr id="3" name="Объект 2">
                        <a:extLst>
                          <a:ext uri="{FF2B5EF4-FFF2-40B4-BE49-F238E27FC236}">
                            <a16:creationId xmlns:a16="http://schemas.microsoft.com/office/drawing/2014/main" id="{9307F382-0C01-4A57-9BF9-9C74A87DB95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09600" y="1066800"/>
                        <a:ext cx="2141075" cy="8969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Объект 7">
            <a:extLst>
              <a:ext uri="{FF2B5EF4-FFF2-40B4-BE49-F238E27FC236}">
                <a16:creationId xmlns:a16="http://schemas.microsoft.com/office/drawing/2014/main" id="{F6190713-B6D2-44D2-8F1C-9F3818CEC9E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17956384"/>
              </p:ext>
            </p:extLst>
          </p:nvPr>
        </p:nvGraphicFramePr>
        <p:xfrm>
          <a:off x="609600" y="2057400"/>
          <a:ext cx="2863850" cy="579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66" name="Equation" r:id="rId8" imgW="1257120" imgH="253800" progId="Equation.DSMT4">
                  <p:embed/>
                </p:oleObj>
              </mc:Choice>
              <mc:Fallback>
                <p:oleObj name="Equation" r:id="rId8" imgW="1257120" imgH="253800" progId="Equation.DSMT4">
                  <p:embed/>
                  <p:pic>
                    <p:nvPicPr>
                      <p:cNvPr id="7" name="Объект 6">
                        <a:extLst>
                          <a:ext uri="{FF2B5EF4-FFF2-40B4-BE49-F238E27FC236}">
                            <a16:creationId xmlns:a16="http://schemas.microsoft.com/office/drawing/2014/main" id="{3222DDF4-9188-424E-9606-80AC466EE7E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09600" y="2057400"/>
                        <a:ext cx="2863850" cy="579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AutoShape 68">
            <a:extLst>
              <a:ext uri="{FF2B5EF4-FFF2-40B4-BE49-F238E27FC236}">
                <a16:creationId xmlns:a16="http://schemas.microsoft.com/office/drawing/2014/main" id="{87151426-3A29-4042-A78E-5C2F3031ECA3}"/>
              </a:ext>
            </a:extLst>
          </p:cNvPr>
          <p:cNvSpPr>
            <a:spLocks noChangeArrowheads="1"/>
          </p:cNvSpPr>
          <p:nvPr/>
        </p:nvSpPr>
        <p:spPr bwMode="gray">
          <a:xfrm>
            <a:off x="228600" y="3111500"/>
            <a:ext cx="8601808" cy="635000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shade val="46275"/>
                        <a:invGamma/>
                      </a:schemeClr>
                    </a:gs>
                    <a:gs pos="50000">
                      <a:schemeClr val="hlink"/>
                    </a:gs>
                    <a:gs pos="100000">
                      <a:schemeClr val="hlink">
                        <a:gamma/>
                        <a:shade val="4627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bg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latinLnBrk="1">
              <a:defRPr/>
            </a:pPr>
            <a:r>
              <a:rPr kumimoji="1" lang="uk-UA" altLang="ko-KR" sz="2800" i="1" dirty="0" err="1">
                <a:solidFill>
                  <a:srgbClr val="00B415"/>
                </a:solidFill>
                <a:ea typeface="굴림" pitchFamily="34" charset="-127"/>
              </a:rPr>
              <a:t>Мандельштам-Смолуховський</a:t>
            </a:r>
            <a:r>
              <a:rPr kumimoji="1" lang="uk-UA" altLang="ko-KR" sz="2800" i="1" dirty="0">
                <a:solidFill>
                  <a:srgbClr val="00B415"/>
                </a:solidFill>
                <a:ea typeface="굴림" pitchFamily="34" charset="-127"/>
              </a:rPr>
              <a:t>  -</a:t>
            </a:r>
            <a:r>
              <a:rPr kumimoji="1" lang="en-US" altLang="ko-KR" sz="2800" i="1" dirty="0">
                <a:solidFill>
                  <a:srgbClr val="00B415"/>
                </a:solidFill>
                <a:ea typeface="굴림" pitchFamily="34" charset="-127"/>
              </a:rPr>
              <a:t>&gt;</a:t>
            </a:r>
            <a:r>
              <a:rPr kumimoji="1" lang="uk-UA" altLang="ko-KR" sz="2800" i="1" dirty="0">
                <a:solidFill>
                  <a:srgbClr val="00B415"/>
                </a:solidFill>
                <a:ea typeface="굴림" pitchFamily="34" charset="-127"/>
              </a:rPr>
              <a:t> флуктуації густини</a:t>
            </a:r>
            <a:endParaRPr kumimoji="1" lang="en-US" altLang="ko-KR" sz="2800" i="1" dirty="0">
              <a:solidFill>
                <a:srgbClr val="00B415"/>
              </a:solidFill>
              <a:ea typeface="굴림" pitchFamily="34" charset="-127"/>
            </a:endParaRPr>
          </a:p>
        </p:txBody>
      </p:sp>
      <p:graphicFrame>
        <p:nvGraphicFramePr>
          <p:cNvPr id="10" name="Объект 9">
            <a:extLst>
              <a:ext uri="{FF2B5EF4-FFF2-40B4-BE49-F238E27FC236}">
                <a16:creationId xmlns:a16="http://schemas.microsoft.com/office/drawing/2014/main" id="{6AA0FFB7-90D7-4CB9-A8DE-6486107FED8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95290983"/>
              </p:ext>
            </p:extLst>
          </p:nvPr>
        </p:nvGraphicFramePr>
        <p:xfrm>
          <a:off x="609600" y="4894263"/>
          <a:ext cx="7366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67" name="Equation" r:id="rId10" imgW="368280" imgH="203040" progId="Equation.DSMT4">
                  <p:embed/>
                </p:oleObj>
              </mc:Choice>
              <mc:Fallback>
                <p:oleObj name="Equation" r:id="rId10" imgW="368280" imgH="203040" progId="Equation.DSMT4">
                  <p:embed/>
                  <p:pic>
                    <p:nvPicPr>
                      <p:cNvPr id="3" name="Объект 2">
                        <a:extLst>
                          <a:ext uri="{FF2B5EF4-FFF2-40B4-BE49-F238E27FC236}">
                            <a16:creationId xmlns:a16="http://schemas.microsoft.com/office/drawing/2014/main" id="{9307F382-0C01-4A57-9BF9-9C74A87DB95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609600" y="4894263"/>
                        <a:ext cx="736600" cy="40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Объект 10">
            <a:extLst>
              <a:ext uri="{FF2B5EF4-FFF2-40B4-BE49-F238E27FC236}">
                <a16:creationId xmlns:a16="http://schemas.microsoft.com/office/drawing/2014/main" id="{789AF5F5-1DD9-4527-AF7A-5C7160AF9AA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01666702"/>
              </p:ext>
            </p:extLst>
          </p:nvPr>
        </p:nvGraphicFramePr>
        <p:xfrm>
          <a:off x="2240713" y="4648994"/>
          <a:ext cx="2141075" cy="896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68" name="Equation" r:id="rId12" imgW="939600" imgH="393480" progId="Equation.DSMT4">
                  <p:embed/>
                </p:oleObj>
              </mc:Choice>
              <mc:Fallback>
                <p:oleObj name="Equation" r:id="rId12" imgW="939600" imgH="393480" progId="Equation.DSMT4">
                  <p:embed/>
                  <p:pic>
                    <p:nvPicPr>
                      <p:cNvPr id="7" name="Объект 6">
                        <a:extLst>
                          <a:ext uri="{FF2B5EF4-FFF2-40B4-BE49-F238E27FC236}">
                            <a16:creationId xmlns:a16="http://schemas.microsoft.com/office/drawing/2014/main" id="{3222DDF4-9188-424E-9606-80AC466EE7E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2240713" y="4648994"/>
                        <a:ext cx="2141075" cy="8969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7418102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D7367D6-0876-4B1E-9BB8-F7E59609B5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3720" y="914400"/>
            <a:ext cx="4313054" cy="297179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A946B78-7A41-4C0B-8842-45E4789C96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304800"/>
            <a:ext cx="4253332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8068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AF08922-D2F1-438F-ACB3-DE5AE4EF94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7669" y="19940"/>
            <a:ext cx="3352800" cy="1560372"/>
          </a:xfrm>
          <a:prstGeom prst="rect">
            <a:avLst/>
          </a:prstGeom>
        </p:spPr>
      </p:pic>
      <p:graphicFrame>
        <p:nvGraphicFramePr>
          <p:cNvPr id="2" name="Об'єкт 1">
            <a:extLst>
              <a:ext uri="{FF2B5EF4-FFF2-40B4-BE49-F238E27FC236}">
                <a16:creationId xmlns:a16="http://schemas.microsoft.com/office/drawing/2014/main" id="{BE3E0692-3DA6-4CF5-97B4-3772FFCED10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14658672"/>
              </p:ext>
            </p:extLst>
          </p:nvPr>
        </p:nvGraphicFramePr>
        <p:xfrm>
          <a:off x="477838" y="228600"/>
          <a:ext cx="2840037" cy="38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56" name="Equation" r:id="rId4" imgW="1854000" imgH="253800" progId="Equation.DSMT4">
                  <p:embed/>
                </p:oleObj>
              </mc:Choice>
              <mc:Fallback>
                <p:oleObj name="Equation" r:id="rId4" imgW="185400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77838" y="228600"/>
                        <a:ext cx="2840037" cy="38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'єкт 4">
            <a:extLst>
              <a:ext uri="{FF2B5EF4-FFF2-40B4-BE49-F238E27FC236}">
                <a16:creationId xmlns:a16="http://schemas.microsoft.com/office/drawing/2014/main" id="{A04C1FF0-9C66-42C5-B67D-D65628E3497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33881901"/>
              </p:ext>
            </p:extLst>
          </p:nvPr>
        </p:nvGraphicFramePr>
        <p:xfrm>
          <a:off x="419100" y="800100"/>
          <a:ext cx="2955925" cy="38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57" name="Equation" r:id="rId6" imgW="1930320" imgH="253800" progId="Equation.DSMT4">
                  <p:embed/>
                </p:oleObj>
              </mc:Choice>
              <mc:Fallback>
                <p:oleObj name="Equation" r:id="rId6" imgW="1930320" imgH="253800" progId="Equation.DSMT4">
                  <p:embed/>
                  <p:pic>
                    <p:nvPicPr>
                      <p:cNvPr id="2" name="Об'єкт 1">
                        <a:extLst>
                          <a:ext uri="{FF2B5EF4-FFF2-40B4-BE49-F238E27FC236}">
                            <a16:creationId xmlns:a16="http://schemas.microsoft.com/office/drawing/2014/main" id="{BE3E0692-3DA6-4CF5-97B4-3772FFCED10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19100" y="800100"/>
                        <a:ext cx="2955925" cy="38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181016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6427AF1-68F1-4B82-B6AD-31BA628C74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799" y="685800"/>
            <a:ext cx="7372801" cy="914400"/>
          </a:xfrm>
          <a:prstGeom prst="rect">
            <a:avLst/>
          </a:prstGeom>
        </p:spPr>
      </p:pic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53C6D610-0F55-4031-9A5E-8376E22C305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47436027"/>
              </p:ext>
            </p:extLst>
          </p:nvPr>
        </p:nvGraphicFramePr>
        <p:xfrm>
          <a:off x="5931252" y="2127113"/>
          <a:ext cx="2508348" cy="757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80" name="Equation" r:id="rId4" imgW="672840" imgH="203040" progId="Equation.DSMT4">
                  <p:embed/>
                </p:oleObj>
              </mc:Choice>
              <mc:Fallback>
                <p:oleObj name="Equation" r:id="rId4" imgW="67284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931252" y="2127113"/>
                        <a:ext cx="2508348" cy="7572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6FA29528-9188-4AA2-B213-4381712D187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08224905"/>
              </p:ext>
            </p:extLst>
          </p:nvPr>
        </p:nvGraphicFramePr>
        <p:xfrm>
          <a:off x="685800" y="2249183"/>
          <a:ext cx="3124200" cy="6577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81" name="Equation" r:id="rId6" imgW="965160" imgH="203040" progId="Equation.DSMT4">
                  <p:embed/>
                </p:oleObj>
              </mc:Choice>
              <mc:Fallback>
                <p:oleObj name="Equation" r:id="rId6" imgW="96516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85800" y="2249183"/>
                        <a:ext cx="3124200" cy="65772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6E826064-627D-4287-99D8-89EABC2A5CCC}"/>
              </a:ext>
            </a:extLst>
          </p:cNvPr>
          <p:cNvSpPr txBox="1"/>
          <p:nvPr/>
        </p:nvSpPr>
        <p:spPr>
          <a:xfrm>
            <a:off x="1333500" y="3136612"/>
            <a:ext cx="1828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i="1" dirty="0">
                <a:solidFill>
                  <a:srgbClr val="0070C0"/>
                </a:solidFill>
              </a:rPr>
              <a:t>м</a:t>
            </a:r>
            <a:r>
              <a:rPr lang="uk-UA" sz="3200" b="1" i="1" dirty="0" err="1">
                <a:solidFill>
                  <a:srgbClr val="0070C0"/>
                </a:solidFill>
              </a:rPr>
              <a:t>інімум</a:t>
            </a:r>
            <a:endParaRPr lang="ru-UA" sz="3200" b="1" i="1" dirty="0">
              <a:solidFill>
                <a:srgbClr val="0070C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1BEC30-725E-48E5-B97D-DCF7DB6CCF74}"/>
              </a:ext>
            </a:extLst>
          </p:cNvPr>
          <p:cNvSpPr txBox="1"/>
          <p:nvPr/>
        </p:nvSpPr>
        <p:spPr>
          <a:xfrm>
            <a:off x="6271026" y="3136612"/>
            <a:ext cx="21685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i="1" dirty="0">
                <a:solidFill>
                  <a:srgbClr val="FF0000"/>
                </a:solidFill>
              </a:rPr>
              <a:t>м</a:t>
            </a:r>
            <a:r>
              <a:rPr lang="uk-UA" sz="3200" b="1" i="1" dirty="0" err="1">
                <a:solidFill>
                  <a:srgbClr val="FF0000"/>
                </a:solidFill>
              </a:rPr>
              <a:t>аксимум</a:t>
            </a:r>
            <a:endParaRPr lang="ru-UA" sz="3200" b="1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27628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0" y="533400"/>
            <a:ext cx="6553200" cy="715963"/>
          </a:xfrm>
        </p:spPr>
        <p:txBody>
          <a:bodyPr>
            <a:normAutofit/>
          </a:bodyPr>
          <a:lstStyle/>
          <a:p>
            <a:pPr algn="l"/>
            <a:r>
              <a:rPr lang="ru-RU" sz="3600" dirty="0" err="1">
                <a:solidFill>
                  <a:srgbClr val="4D4D4D"/>
                </a:solidFill>
              </a:rPr>
              <a:t>Оптична</a:t>
            </a:r>
            <a:r>
              <a:rPr lang="ru-RU" sz="3600" dirty="0">
                <a:solidFill>
                  <a:srgbClr val="4D4D4D"/>
                </a:solidFill>
              </a:rPr>
              <a:t> </a:t>
            </a:r>
            <a:r>
              <a:rPr lang="ru-RU" sz="3600" dirty="0" err="1">
                <a:solidFill>
                  <a:srgbClr val="4D4D4D"/>
                </a:solidFill>
              </a:rPr>
              <a:t>різниця</a:t>
            </a:r>
            <a:r>
              <a:rPr lang="ru-RU" sz="3600" dirty="0">
                <a:solidFill>
                  <a:srgbClr val="4D4D4D"/>
                </a:solidFill>
              </a:rPr>
              <a:t> ходу</a:t>
            </a:r>
            <a:endParaRPr lang="en-US" sz="3600" dirty="0">
              <a:solidFill>
                <a:srgbClr val="4D4D4D"/>
              </a:solidFill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D036D1E-9BEB-4AD1-9AA1-61959703B6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1700039"/>
            <a:ext cx="5334000" cy="4292601"/>
          </a:xfrm>
          <a:prstGeom prst="rect">
            <a:avLst/>
          </a:prstGeom>
        </p:spPr>
      </p:pic>
      <p:graphicFrame>
        <p:nvGraphicFramePr>
          <p:cNvPr id="7" name="Объект 6">
            <a:extLst>
              <a:ext uri="{FF2B5EF4-FFF2-40B4-BE49-F238E27FC236}">
                <a16:creationId xmlns:a16="http://schemas.microsoft.com/office/drawing/2014/main" id="{5B76525B-D304-4E21-83E8-531EBA5CB72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5828036"/>
              </p:ext>
            </p:extLst>
          </p:nvPr>
        </p:nvGraphicFramePr>
        <p:xfrm>
          <a:off x="1851685" y="2152586"/>
          <a:ext cx="4939671" cy="6443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04" name="Equation" r:id="rId5" imgW="1752480" imgH="228600" progId="Equation.DSMT4">
                  <p:embed/>
                </p:oleObj>
              </mc:Choice>
              <mc:Fallback>
                <p:oleObj name="Equation" r:id="rId5" imgW="17524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851685" y="2152586"/>
                        <a:ext cx="4939671" cy="6443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Объект 7">
            <a:extLst>
              <a:ext uri="{FF2B5EF4-FFF2-40B4-BE49-F238E27FC236}">
                <a16:creationId xmlns:a16="http://schemas.microsoft.com/office/drawing/2014/main" id="{21A44F6C-45C8-42B3-9DF8-21DD096177C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00825973"/>
              </p:ext>
            </p:extLst>
          </p:nvPr>
        </p:nvGraphicFramePr>
        <p:xfrm>
          <a:off x="2049462" y="5384800"/>
          <a:ext cx="5045075" cy="635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05" name="Equation" r:id="rId7" imgW="1815840" imgH="228600" progId="Equation.DSMT4">
                  <p:embed/>
                </p:oleObj>
              </mc:Choice>
              <mc:Fallback>
                <p:oleObj name="Equation" r:id="rId7" imgW="181584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049462" y="5384800"/>
                        <a:ext cx="5045075" cy="635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Овал 9">
            <a:extLst>
              <a:ext uri="{FF2B5EF4-FFF2-40B4-BE49-F238E27FC236}">
                <a16:creationId xmlns:a16="http://schemas.microsoft.com/office/drawing/2014/main" id="{DFF34AE7-352E-4465-AC69-C0A0B6B8FCCE}"/>
              </a:ext>
            </a:extLst>
          </p:cNvPr>
          <p:cNvSpPr/>
          <p:nvPr/>
        </p:nvSpPr>
        <p:spPr>
          <a:xfrm>
            <a:off x="4572000" y="1981200"/>
            <a:ext cx="1900053" cy="914400"/>
          </a:xfrm>
          <a:prstGeom prst="ellipse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B01021D-EC1C-48ED-A5D6-862257F6D387}"/>
              </a:ext>
            </a:extLst>
          </p:cNvPr>
          <p:cNvSpPr txBox="1"/>
          <p:nvPr/>
        </p:nvSpPr>
        <p:spPr>
          <a:xfrm>
            <a:off x="5867400" y="1307709"/>
            <a:ext cx="6046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3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φ</a:t>
            </a:r>
            <a:r>
              <a:rPr lang="el-GR" sz="3600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ru-UA" sz="3600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Овал 14">
            <a:extLst>
              <a:ext uri="{FF2B5EF4-FFF2-40B4-BE49-F238E27FC236}">
                <a16:creationId xmlns:a16="http://schemas.microsoft.com/office/drawing/2014/main" id="{41AFFC0E-2E33-476D-99BD-31288096C37A}"/>
              </a:ext>
            </a:extLst>
          </p:cNvPr>
          <p:cNvSpPr/>
          <p:nvPr/>
        </p:nvSpPr>
        <p:spPr>
          <a:xfrm>
            <a:off x="4728369" y="5264715"/>
            <a:ext cx="2057400" cy="914400"/>
          </a:xfrm>
          <a:prstGeom prst="ellipse">
            <a:avLst/>
          </a:prstGeom>
          <a:noFill/>
          <a:ln>
            <a:solidFill>
              <a:srgbClr val="0091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6129749-0228-4042-B31E-A0F406CF9BBF}"/>
              </a:ext>
            </a:extLst>
          </p:cNvPr>
          <p:cNvSpPr txBox="1"/>
          <p:nvPr/>
        </p:nvSpPr>
        <p:spPr>
          <a:xfrm>
            <a:off x="6497763" y="5868020"/>
            <a:ext cx="6046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3600" dirty="0">
                <a:solidFill>
                  <a:srgbClr val="0091E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φ</a:t>
            </a:r>
            <a:r>
              <a:rPr lang="el-GR" sz="3600" baseline="-25000" dirty="0">
                <a:solidFill>
                  <a:srgbClr val="0091E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ru-UA" sz="3600" baseline="-25000" dirty="0">
              <a:solidFill>
                <a:srgbClr val="0091E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522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4" grpId="0"/>
      <p:bldP spid="15" grpId="0" animBg="1"/>
      <p:bldP spid="16" grpId="0"/>
    </p:bldLst>
  </p:timing>
</p:sld>
</file>

<file path=ppt/theme/theme1.xml><?xml version="1.0" encoding="utf-8"?>
<a:theme xmlns:a="http://schemas.openxmlformats.org/drawingml/2006/main" name="Office Theme">
  <a:themeElements>
    <a:clrScheme name="Custom0">
      <a:dk1>
        <a:sysClr val="windowText" lastClr="000000"/>
      </a:dk1>
      <a:lt1>
        <a:sysClr val="window" lastClr="FFFFFF"/>
      </a:lt1>
      <a:dk2>
        <a:srgbClr val="6D787D"/>
      </a:dk2>
      <a:lt2>
        <a:srgbClr val="EEECE1"/>
      </a:lt2>
      <a:accent1>
        <a:srgbClr val="666666"/>
      </a:accent1>
      <a:accent2>
        <a:srgbClr val="9B9B9B"/>
      </a:accent2>
      <a:accent3>
        <a:srgbClr val="C0C0C0"/>
      </a:accent3>
      <a:accent4>
        <a:srgbClr val="FF0505"/>
      </a:accent4>
      <a:accent5>
        <a:srgbClr val="FFFFFF"/>
      </a:accent5>
      <a:accent6>
        <a:srgbClr val="BDC7CB"/>
      </a:accent6>
      <a:hlink>
        <a:srgbClr val="7F7F7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Custom0">
      <a:dk1>
        <a:sysClr val="windowText" lastClr="000000"/>
      </a:dk1>
      <a:lt1>
        <a:sysClr val="window" lastClr="FFFFFF"/>
      </a:lt1>
      <a:dk2>
        <a:srgbClr val="6D787D"/>
      </a:dk2>
      <a:lt2>
        <a:srgbClr val="EEECE1"/>
      </a:lt2>
      <a:accent1>
        <a:srgbClr val="666666"/>
      </a:accent1>
      <a:accent2>
        <a:srgbClr val="9B9B9B"/>
      </a:accent2>
      <a:accent3>
        <a:srgbClr val="C0C0C0"/>
      </a:accent3>
      <a:accent4>
        <a:srgbClr val="FF0505"/>
      </a:accent4>
      <a:accent5>
        <a:srgbClr val="FFFFFF"/>
      </a:accent5>
      <a:accent6>
        <a:srgbClr val="BDC7CB"/>
      </a:accent6>
      <a:hlink>
        <a:srgbClr val="7F7F7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5_Office Theme">
  <a:themeElements>
    <a:clrScheme name="Custom0">
      <a:dk1>
        <a:sysClr val="windowText" lastClr="000000"/>
      </a:dk1>
      <a:lt1>
        <a:sysClr val="window" lastClr="FFFFFF"/>
      </a:lt1>
      <a:dk2>
        <a:srgbClr val="6D787D"/>
      </a:dk2>
      <a:lt2>
        <a:srgbClr val="EEECE1"/>
      </a:lt2>
      <a:accent1>
        <a:srgbClr val="666666"/>
      </a:accent1>
      <a:accent2>
        <a:srgbClr val="9B9B9B"/>
      </a:accent2>
      <a:accent3>
        <a:srgbClr val="C0C0C0"/>
      </a:accent3>
      <a:accent4>
        <a:srgbClr val="FF0505"/>
      </a:accent4>
      <a:accent5>
        <a:srgbClr val="FFFFFF"/>
      </a:accent5>
      <a:accent6>
        <a:srgbClr val="BDC7CB"/>
      </a:accent6>
      <a:hlink>
        <a:srgbClr val="7F7F7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3664</TotalTime>
  <Words>366</Words>
  <Application>Microsoft Office PowerPoint</Application>
  <PresentationFormat>Экран (4:3)</PresentationFormat>
  <Paragraphs>103</Paragraphs>
  <Slides>62</Slides>
  <Notes>0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3</vt:i4>
      </vt:variant>
      <vt:variant>
        <vt:lpstr>Внедренные серверы OLE</vt:lpstr>
      </vt:variant>
      <vt:variant>
        <vt:i4>2</vt:i4>
      </vt:variant>
      <vt:variant>
        <vt:lpstr>Заголовки слайдов</vt:lpstr>
      </vt:variant>
      <vt:variant>
        <vt:i4>62</vt:i4>
      </vt:variant>
    </vt:vector>
  </HeadingPairs>
  <TitlesOfParts>
    <vt:vector size="71" baseType="lpstr">
      <vt:lpstr>Arial</vt:lpstr>
      <vt:lpstr>Calibri</vt:lpstr>
      <vt:lpstr>Segoe Script</vt:lpstr>
      <vt:lpstr>Times New Roman</vt:lpstr>
      <vt:lpstr>Office Theme</vt:lpstr>
      <vt:lpstr>1_Office Theme</vt:lpstr>
      <vt:lpstr>15_Office Theme</vt:lpstr>
      <vt:lpstr>Equation</vt:lpstr>
      <vt:lpstr>Изображение Paintbrush</vt:lpstr>
      <vt:lpstr>Презентация PowerPoint</vt:lpstr>
      <vt:lpstr>Явище інтерференції світла.  Загальні умови мінімумів та максимумів інтерференції.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Оптична різниця ходу</vt:lpstr>
      <vt:lpstr>Презентация PowerPoint</vt:lpstr>
      <vt:lpstr>Презентация PowerPoint</vt:lpstr>
      <vt:lpstr>Загальна інтерференційна схема (схема Юнга).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Інтерференція у тонких плівках. </vt:lpstr>
      <vt:lpstr>Презентация PowerPoint</vt:lpstr>
      <vt:lpstr>Презентация PowerPoint</vt:lpstr>
      <vt:lpstr>Презентация PowerPoint</vt:lpstr>
      <vt:lpstr>Дифракція світла. Принцип Гюйгенса-Френеля. 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Дифракція паралельних променів на щілині. 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Дифракційна гратка. Дисперсія і роздільна здатність дифракційної гратки. Критерій Релея. 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Поляризація світла. Природне та поляризоване світло. Закон Малюса. 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Поляризація при відбиванні та заломленні. </vt:lpstr>
      <vt:lpstr>Презентация PowerPoint</vt:lpstr>
      <vt:lpstr>Подвійне променезаломлення</vt:lpstr>
      <vt:lpstr>Презентация PowerPoint</vt:lpstr>
      <vt:lpstr>Презентация PowerPoint</vt:lpstr>
      <vt:lpstr>Презентация PowerPoint</vt:lpstr>
      <vt:lpstr>Оптична активність</vt:lpstr>
      <vt:lpstr>Презентация PowerPoint</vt:lpstr>
      <vt:lpstr>Поглинання світла</vt:lpstr>
      <vt:lpstr>Презентация PowerPoint</vt:lpstr>
      <vt:lpstr>Презентация PowerPoint</vt:lpstr>
      <vt:lpstr>Презентация PowerPoint</vt:lpstr>
      <vt:lpstr>Розсіяння світла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Admin</dc:creator>
  <cp:lastModifiedBy>я</cp:lastModifiedBy>
  <cp:revision>393</cp:revision>
  <dcterms:created xsi:type="dcterms:W3CDTF">2012-04-26T17:06:14Z</dcterms:created>
  <dcterms:modified xsi:type="dcterms:W3CDTF">2022-04-25T12:35:42Z</dcterms:modified>
</cp:coreProperties>
</file>